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418" r:id="rId5"/>
    <p:sldId id="1768" r:id="rId6"/>
    <p:sldId id="1769" r:id="rId7"/>
    <p:sldId id="1788" r:id="rId8"/>
    <p:sldId id="1790" r:id="rId9"/>
    <p:sldId id="1770" r:id="rId10"/>
    <p:sldId id="1793" r:id="rId11"/>
    <p:sldId id="1777" r:id="rId12"/>
    <p:sldId id="1779" r:id="rId13"/>
    <p:sldId id="1781" r:id="rId14"/>
    <p:sldId id="1782" r:id="rId15"/>
    <p:sldId id="1783" r:id="rId16"/>
    <p:sldId id="1794" r:id="rId17"/>
    <p:sldId id="1786" r:id="rId18"/>
    <p:sldId id="1787" r:id="rId19"/>
    <p:sldId id="1774" r:id="rId20"/>
    <p:sldId id="1791" r:id="rId21"/>
    <p:sldId id="1784" r:id="rId22"/>
    <p:sldId id="1792" r:id="rId23"/>
    <p:sldId id="5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e Schoe" initials="ES" lastIdx="24" clrIdx="0">
    <p:extLst>
      <p:ext uri="{19B8F6BF-5375-455C-9EA6-DF929625EA0E}">
        <p15:presenceInfo xmlns:p15="http://schemas.microsoft.com/office/powerpoint/2012/main" userId="32167df24c8ee4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03C"/>
    <a:srgbClr val="D31145"/>
    <a:srgbClr val="F4B400"/>
    <a:srgbClr val="0F9D58"/>
    <a:srgbClr val="EF3D6C"/>
    <a:srgbClr val="000000"/>
    <a:srgbClr val="DB4437"/>
    <a:srgbClr val="00B050"/>
    <a:srgbClr val="F25881"/>
    <a:srgbClr val="559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77002" autoAdjust="0"/>
  </p:normalViewPr>
  <p:slideViewPr>
    <p:cSldViewPr snapToGrid="0">
      <p:cViewPr>
        <p:scale>
          <a:sx n="80" d="100"/>
          <a:sy n="80" d="100"/>
        </p:scale>
        <p:origin x="989" y="850"/>
      </p:cViewPr>
      <p:guideLst/>
    </p:cSldViewPr>
  </p:slideViewPr>
  <p:outlineViewPr>
    <p:cViewPr>
      <p:scale>
        <a:sx n="33" d="100"/>
        <a:sy n="33" d="100"/>
      </p:scale>
      <p:origin x="0" y="-958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50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46038385826775E-2"/>
          <c:y val="2.8839934249511919E-2"/>
          <c:w val="0.93635396161417328"/>
          <c:h val="0.90387857382636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75-4E94-A22F-167B1800F4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4275-4E94-A22F-167B1800F4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254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4275-4E94-A22F-167B1800F4BF}"/>
              </c:ext>
            </c:extLst>
          </c:dPt>
          <c:cat>
            <c:strRef>
              <c:f>Sheet1!$A$2:$A$4</c:f>
              <c:strCache>
                <c:ptCount val="3"/>
                <c:pt idx="0">
                  <c:v>Volgende dag in huis</c:v>
                </c:pt>
                <c:pt idx="1">
                  <c:v>Anonieme verpakking</c:v>
                </c:pt>
                <c:pt idx="2">
                  <c:v>Gratis verzending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5-4E94-A22F-167B1800F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509451232"/>
        <c:axId val="418593424"/>
      </c:barChart>
      <c:catAx>
        <c:axId val="50945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3C00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18593424"/>
        <c:crosses val="autoZero"/>
        <c:auto val="1"/>
        <c:lblAlgn val="ctr"/>
        <c:lblOffset val="100"/>
        <c:noMultiLvlLbl val="0"/>
      </c:catAx>
      <c:valAx>
        <c:axId val="418593424"/>
        <c:scaling>
          <c:orientation val="minMax"/>
          <c:max val="0.4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3C003C">
                    <a:alpha val="53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0945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3C003C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6683070866141E-2"/>
          <c:y val="9.8660242454463407E-2"/>
          <c:w val="0.93577066929133856"/>
          <c:h val="0.7141915161053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Chat-vragen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Anonieme verpakking / afschrift</c:v>
                </c:pt>
                <c:pt idx="1">
                  <c:v>Levertijd</c:v>
                </c:pt>
                <c:pt idx="2">
                  <c:v>Verpakking brievenbus</c:v>
                </c:pt>
                <c:pt idx="3">
                  <c:v>Foutmelding na betalen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</c:v>
                </c:pt>
                <c:pt idx="1">
                  <c:v>40</c:v>
                </c:pt>
                <c:pt idx="2">
                  <c:v>23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1-46C4-805F-650C47E6E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253120"/>
        <c:axId val="402750560"/>
      </c:barChart>
      <c:catAx>
        <c:axId val="40125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02750560"/>
        <c:crosses val="autoZero"/>
        <c:auto val="1"/>
        <c:lblAlgn val="ctr"/>
        <c:lblOffset val="100"/>
        <c:noMultiLvlLbl val="0"/>
      </c:catAx>
      <c:valAx>
        <c:axId val="40275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0125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6683070866141E-2"/>
          <c:y val="9.8660242454463407E-2"/>
          <c:w val="0.93577066929133856"/>
          <c:h val="0.7141915161053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Chat-vragen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Anonieme verpakking / afschrift</c:v>
                </c:pt>
                <c:pt idx="1">
                  <c:v>Levertijd</c:v>
                </c:pt>
                <c:pt idx="2">
                  <c:v>Verpakking brievenbus</c:v>
                </c:pt>
                <c:pt idx="3">
                  <c:v>Foutmelding na betalen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</c:v>
                </c:pt>
                <c:pt idx="1">
                  <c:v>40</c:v>
                </c:pt>
                <c:pt idx="2">
                  <c:v>23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F-4766-A8F7-058A2F81F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253120"/>
        <c:axId val="402750560"/>
      </c:barChart>
      <c:catAx>
        <c:axId val="40125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02750560"/>
        <c:crosses val="autoZero"/>
        <c:auto val="1"/>
        <c:lblAlgn val="ctr"/>
        <c:lblOffset val="100"/>
        <c:noMultiLvlLbl val="0"/>
      </c:catAx>
      <c:valAx>
        <c:axId val="40275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0125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79639920-13E1-46C1-B288-BCE9160516F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28A18EB2-3DEA-46E9-AE26-F37E98334C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4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Ik spreek iedere dag retailers en het enige wat ik hoor is : Jurjen HELP, mobiel converteert niet!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18EB2-3DEA-46E9-AE26-F37E98334C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3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03A9CF7-8D39-4668-863F-00993F7BA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Wat bleek uit de data, wat was voor CA bezoekers de belangrijskte USP?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595959"/>
                </a:solidFill>
                <a:latin typeface="Source Sans Pro Light" panose="020B0403030403020204"/>
              </a:rPr>
              <a:t>Wie denk volgende dag in hui</a:t>
            </a:r>
            <a:endParaRPr lang="en-US" sz="1400" dirty="0">
              <a:solidFill>
                <a:srgbClr val="595959"/>
              </a:solidFill>
              <a:latin typeface="Source Sans Pro Light" panose="020B040303040302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27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5E0992-89E2-4EB1-897A-3817B6573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Andere databronnen erbij gaan pakken, namelijk de chatlogs van de klantenservice.</a:t>
            </a:r>
          </a:p>
          <a:p>
            <a:pPr marL="171450" indent="-171450">
              <a:buFontTx/>
              <a:buChar char="-"/>
            </a:pPr>
            <a:r>
              <a:rPr lang="nl-NL" dirty="0"/>
              <a:t>Deze data komt uiteraard ook anoniem binnen, maar wat bleek.</a:t>
            </a:r>
          </a:p>
          <a:p>
            <a:pPr marL="171450" indent="-171450">
              <a:buFontTx/>
              <a:buChar char="-"/>
            </a:pPr>
            <a:r>
              <a:rPr lang="nl-NL" dirty="0"/>
              <a:t>Bezoekers hadden nog steeds grote twijfel over de anonimiteit van hun bestelling.</a:t>
            </a:r>
          </a:p>
          <a:p>
            <a:pPr marL="171450" indent="-171450">
              <a:buFontTx/>
              <a:buChar char="-"/>
            </a:pPr>
            <a:r>
              <a:rPr lang="nl-NL" dirty="0"/>
              <a:t>Ondanks condoom-Anoniem!</a:t>
            </a:r>
          </a:p>
          <a:p>
            <a:pPr marL="171450" indent="-171450">
              <a:buFontTx/>
              <a:buChar char="-"/>
            </a:pPr>
            <a:r>
              <a:rPr lang="nl-NL" dirty="0"/>
              <a:t>Fantastische kwalitatieve inzichten + zeggen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31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Meer inzichten, zowel kwalitatief als kwalitatief, sterkere hypothese, meer prioriteit</a:t>
            </a:r>
          </a:p>
          <a:p>
            <a:r>
              <a:rPr lang="nl-NL" dirty="0"/>
              <a:t>Deze 3 kwantiatieve + kwalitatieve inzichten bij elkaar, gaven voor ons hoge prio aan de volgende hypothese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18EB2-3DEA-46E9-AE26-F37E98334C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85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03A9CF7-8D39-4668-863F-00993F7BA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Voorbeeld van een combinatie kwant+Kwal: C-A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Hoge uitval Google Analytics productpagina (kwantitatief)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Veel bezoekers twijfelde een condoom toe te 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8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03A9CF7-8D39-4668-863F-00993F7BA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Voorbeeld van een combinatie kwant+Kwal: C-A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Hoge uitval Google Analytics productpagina (kwantitatief)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Veel bezoekers twijfelde een condoom toe te 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86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03A9CF7-8D39-4668-863F-00993F7BA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Voorbeeld van een combinatie kwant+Kwal: C-A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Hoge uitval Google Analytics productpagina (kwantitatief)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Veel bezoekers twijfelde een condoom toe te 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1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Op basis hiervan de volgende hypothese</a:t>
            </a:r>
          </a:p>
          <a:p>
            <a:pPr marL="171450" indent="-171450">
              <a:buFontTx/>
              <a:buChar char="-"/>
            </a:pPr>
            <a:r>
              <a:rPr lang="nl-NL" dirty="0"/>
              <a:t>Waarbij wij/CA er vanuit gingen dat deze icm de naam C-A wel vanzelfsprekend genoeg is</a:t>
            </a:r>
          </a:p>
          <a:p>
            <a:pPr marL="171450" indent="-171450">
              <a:buFontTx/>
              <a:buChar char="-"/>
            </a:pPr>
            <a:r>
              <a:rPr lang="nl-NL" dirty="0"/>
              <a:t>Aangepast, verduidelijkt om alle twijfels weg te nemen, resultaat:</a:t>
            </a:r>
          </a:p>
          <a:p>
            <a:pPr marL="171450" indent="-171450">
              <a:buFontTx/>
              <a:buChar char="-"/>
            </a:pPr>
            <a:r>
              <a:rPr lang="nl-NL" dirty="0"/>
              <a:t>10% meer transacties.</a:t>
            </a:r>
          </a:p>
          <a:p>
            <a:pPr marL="171450" indent="-171450">
              <a:buFontTx/>
              <a:buChar char="-"/>
            </a:pPr>
            <a:r>
              <a:rPr lang="nl-NL" dirty="0"/>
              <a:t>Kleine aanpassing, grote learning, vele tienduizenden euro’s extra op jaarbasis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18EB2-3DEA-46E9-AE26-F37E98334C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62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03A9CF7-8D39-4668-863F-00993F7BA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Voorbeeld van een combinatie kwant+Kwal: C-A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Hoge uitval Google Analytics productpagina (kwantitatief)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Veel bezoekers twijfelde een condoom toe te 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5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03A9CF7-8D39-4668-863F-00993F7BA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Voorbeeld van een combinatie kwant+Kwal: C-A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Hoge uitval Google Analytics productpagina (kwantitatief)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Veel bezoekers twijfelde een condoom toe te 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1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03A9CF7-8D39-4668-863F-00993F7BA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Voorbeeld van een combinatie kwant+Kwal: C-A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Hoge uitval Google Analytics productpagina (kwantitatief)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Veel bezoekers twijfelde een condoom toe te 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1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03A9CF7-8D39-4668-863F-00993F7BA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2000"/>
              <a:buFont typeface="Arial" panose="020B0604020202020204" pitchFamily="34" charset="0"/>
              <a:buChar char="•"/>
            </a:pPr>
            <a:r>
              <a:rPr lang="nl-NL" sz="1400" i="0" u="none" strike="noStrike" kern="1200" cap="none" dirty="0">
                <a:solidFill>
                  <a:schemeClr val="bg2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CondoomAnoniem.nl is een webshop opgericht met het doel om het voor iedereen zo gemakkelijk mogelijk te maken om condooms te kopen, voor lage prijs en </a:t>
            </a:r>
            <a:r>
              <a:rPr lang="nl-NL" sz="1400" i="0" strike="noStrike" kern="1200" cap="none" dirty="0">
                <a:solidFill>
                  <a:schemeClr val="bg2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zonder ongemakkelijke momenten in de winkel én online</a:t>
            </a:r>
            <a:r>
              <a:rPr lang="nl-NL" sz="1400" i="0" u="none" strike="noStrike" kern="1200" cap="none" dirty="0">
                <a:solidFill>
                  <a:schemeClr val="bg2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2000"/>
              <a:buFont typeface="Arial" panose="020B0604020202020204" pitchFamily="34" charset="0"/>
              <a:buChar char="•"/>
            </a:pPr>
            <a:r>
              <a:rPr lang="nl-NL" sz="1400" kern="1200" dirty="0">
                <a:solidFill>
                  <a:schemeClr val="bg2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Om ongemakkelijke momenten te voorkomen biedt Condoom Anoniem, zoals de naam al zegt, anonieme verzending.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2000"/>
              <a:buFont typeface="Arial" panose="020B0604020202020204" pitchFamily="34" charset="0"/>
              <a:buChar char="•"/>
            </a:pPr>
            <a:r>
              <a:rPr lang="nl-NL" sz="1400" kern="1200" dirty="0">
                <a:solidFill>
                  <a:schemeClr val="bg2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Zowel op de verpakking als op het bankafschrift is nergens te zien dat iemand een bestelling bij Condoom Anoniem heeft geplaatst.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2000"/>
              <a:buFont typeface="Arial" panose="020B0604020202020204" pitchFamily="34" charset="0"/>
              <a:buChar char="•"/>
            </a:pPr>
            <a:r>
              <a:rPr lang="nl-NL" sz="1400" kern="1200" dirty="0">
                <a:solidFill>
                  <a:schemeClr val="bg2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Deze USP werd op verschillende plekken op de mobile webshop vermeld als ‘Anonieme bezorging’. </a:t>
            </a:r>
          </a:p>
        </p:txBody>
      </p:sp>
    </p:spTree>
    <p:extLst>
      <p:ext uri="{BB962C8B-B14F-4D97-AF65-F5344CB8AC3E}">
        <p14:creationId xmlns:p14="http://schemas.microsoft.com/office/powerpoint/2010/main" val="185511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Deze inzichten gebruik je uiteraard om een hypothese te vormen die je vervolgens gaat AB testen.</a:t>
            </a:r>
          </a:p>
          <a:p>
            <a:r>
              <a:rPr lang="nl-NL" sz="1200" dirty="0"/>
              <a:t>Vuistregel: hoe meer kwantitatieve en kwalitatieve inzichten, hoe sterker je hypothese!</a:t>
            </a:r>
          </a:p>
          <a:p>
            <a:r>
              <a:rPr lang="nl-NL" sz="1200" dirty="0"/>
              <a:t>Deze combinatie van inzichten bepaalt dus voor het grootste deel je prioriteit omdat je sterkste hypothesen uiteraard bovenaan je test backlog moeten staan.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18EB2-3DEA-46E9-AE26-F37E98334C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2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03A9CF7-8D39-4668-863F-00993F7BA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Voorbeeld van een combinatie kwant+Kwal: C-A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Hoge uitval Google Analytics productpagina (kwantitatief)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Source Sans Pro Light" panose="020B0403030403020204"/>
              </a:rPr>
              <a:t>Veel bezoekers twijfelde een condoom toe te 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94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03A9CF7-8D39-4668-863F-00993F7BA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We wisten in eerste instantie niet goed waarom</a:t>
            </a:r>
          </a:p>
          <a:p>
            <a:pPr marL="171450" indent="-171450">
              <a:buFontTx/>
              <a:buChar char="-"/>
            </a:pPr>
            <a:r>
              <a:rPr lang="nl-NL" dirty="0"/>
              <a:t>We vroegen ons af of wel de juiste USP’s communiceerden</a:t>
            </a:r>
          </a:p>
          <a:p>
            <a:pPr marL="171450" indent="-171450">
              <a:buFontTx/>
              <a:buChar char="-"/>
            </a:pPr>
            <a:r>
              <a:rPr lang="nl-NL" dirty="0"/>
              <a:t>Daarom deze poll</a:t>
            </a:r>
          </a:p>
          <a:p>
            <a:pPr marL="171450" indent="-171450">
              <a:buFontTx/>
              <a:buChar char="-"/>
            </a:pPr>
            <a:r>
              <a:rPr lang="nl-NL" dirty="0"/>
              <a:t>Kwantiatief + zeggen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8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emf"/><Relationship Id="rId7" Type="http://schemas.openxmlformats.org/officeDocument/2006/relationships/image" Target="../media/image7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2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9304C1-F9D2-41DA-B4BE-2E229BB61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" y="1470"/>
            <a:ext cx="12186779" cy="6864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A24DE3-36C3-4FEE-8ED3-CF8426767C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193" y="2670388"/>
            <a:ext cx="6238406" cy="1526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E7185D-EDC8-4A70-A043-8BBF039EDB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405" y="5618373"/>
            <a:ext cx="755533" cy="755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F518ED-E289-40E5-8576-32F5E289B2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410" y="5623419"/>
            <a:ext cx="334233" cy="696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8A3BE-2F97-4502-9C5C-F6BD9B5E61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941" y="5781876"/>
            <a:ext cx="1258568" cy="4708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AB540C-50B0-4CAA-A969-AF122793DEC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808" y="5785469"/>
            <a:ext cx="1479949" cy="4762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FF4FE2-9651-4AF7-A39E-7056A542BD4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523" y="5735157"/>
            <a:ext cx="758925" cy="5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C496FB-E281-4615-8472-363E5F3D6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0"/>
            <a:ext cx="1217595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C2DAE-D2AA-40C0-B70C-8E44A155E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462" y="6392214"/>
            <a:ext cx="1267035" cy="30998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868AB3-032A-4D3E-B575-1562E1C4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2317" y="2971800"/>
            <a:ext cx="896736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5. </a:t>
            </a:r>
            <a:r>
              <a:rPr lang="en-US" dirty="0" err="1"/>
              <a:t>Introductie</a:t>
            </a:r>
            <a:r>
              <a:rPr lang="en-US" dirty="0"/>
              <a:t> 72 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D7F065-34B5-4867-AA28-350B44F3BE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610" y="93663"/>
            <a:ext cx="561197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X/X</a:t>
            </a:r>
          </a:p>
        </p:txBody>
      </p:sp>
    </p:spTree>
    <p:extLst>
      <p:ext uri="{BB962C8B-B14F-4D97-AF65-F5344CB8AC3E}">
        <p14:creationId xmlns:p14="http://schemas.microsoft.com/office/powerpoint/2010/main" val="36895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CF4E5-9215-4DFA-AC77-56E1F97A8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-11860"/>
            <a:ext cx="12200307" cy="6868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C2DAE-D2AA-40C0-B70C-8E44A155E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462" y="6392214"/>
            <a:ext cx="1267035" cy="30998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868AB3-032A-4D3E-B575-1562E1C4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2317" y="2971800"/>
            <a:ext cx="896736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6. </a:t>
            </a:r>
            <a:r>
              <a:rPr lang="en-US" dirty="0" err="1"/>
              <a:t>Introductie</a:t>
            </a:r>
            <a:r>
              <a:rPr lang="en-US" dirty="0"/>
              <a:t> 72 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D7F065-34B5-4867-AA28-350B44F3BE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610" y="93663"/>
            <a:ext cx="561197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X/X</a:t>
            </a:r>
          </a:p>
        </p:txBody>
      </p:sp>
    </p:spTree>
    <p:extLst>
      <p:ext uri="{BB962C8B-B14F-4D97-AF65-F5344CB8AC3E}">
        <p14:creationId xmlns:p14="http://schemas.microsoft.com/office/powerpoint/2010/main" val="14382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E2409D-E569-40F1-9365-B46EB9531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" y="-16329"/>
            <a:ext cx="12189883" cy="6874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C2DAE-D2AA-40C0-B70C-8E44A155E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462" y="6392214"/>
            <a:ext cx="1267035" cy="30998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868AB3-032A-4D3E-B575-1562E1C4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2317" y="2971800"/>
            <a:ext cx="896736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7. </a:t>
            </a:r>
            <a:r>
              <a:rPr lang="en-US" dirty="0" err="1"/>
              <a:t>Introductie</a:t>
            </a:r>
            <a:r>
              <a:rPr lang="en-US" dirty="0"/>
              <a:t> 72 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D7F065-34B5-4867-AA28-350B44F3BE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610" y="93663"/>
            <a:ext cx="561197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X/X</a:t>
            </a:r>
          </a:p>
        </p:txBody>
      </p:sp>
    </p:spTree>
    <p:extLst>
      <p:ext uri="{BB962C8B-B14F-4D97-AF65-F5344CB8AC3E}">
        <p14:creationId xmlns:p14="http://schemas.microsoft.com/office/powerpoint/2010/main" val="16531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46C65B-2F3D-434F-8351-00FF68515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0"/>
            <a:ext cx="1217595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C2DAE-D2AA-40C0-B70C-8E44A155E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462" y="6392214"/>
            <a:ext cx="1267035" cy="30998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868AB3-032A-4D3E-B575-1562E1C4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2317" y="2971800"/>
            <a:ext cx="896736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8. </a:t>
            </a:r>
            <a:r>
              <a:rPr lang="en-US" dirty="0" err="1"/>
              <a:t>Introductie</a:t>
            </a:r>
            <a:r>
              <a:rPr lang="en-US" dirty="0"/>
              <a:t> 72 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D7F065-34B5-4867-AA28-350B44F3BE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610" y="93663"/>
            <a:ext cx="561197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X/X</a:t>
            </a:r>
          </a:p>
        </p:txBody>
      </p:sp>
    </p:spTree>
    <p:extLst>
      <p:ext uri="{BB962C8B-B14F-4D97-AF65-F5344CB8AC3E}">
        <p14:creationId xmlns:p14="http://schemas.microsoft.com/office/powerpoint/2010/main" val="38509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6D2AC7-4E08-40E4-8833-FCF8E1D17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0"/>
            <a:ext cx="1217595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C2DAE-D2AA-40C0-B70C-8E44A155E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462" y="6392214"/>
            <a:ext cx="1267035" cy="30998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868AB3-032A-4D3E-B575-1562E1C4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2317" y="2971800"/>
            <a:ext cx="896736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9. </a:t>
            </a:r>
            <a:r>
              <a:rPr lang="en-US" dirty="0" err="1"/>
              <a:t>Introductie</a:t>
            </a:r>
            <a:r>
              <a:rPr lang="en-US" dirty="0"/>
              <a:t> 72 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D7F065-34B5-4867-AA28-350B44F3BE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610" y="93663"/>
            <a:ext cx="561197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X/X</a:t>
            </a:r>
          </a:p>
        </p:txBody>
      </p:sp>
    </p:spTree>
    <p:extLst>
      <p:ext uri="{BB962C8B-B14F-4D97-AF65-F5344CB8AC3E}">
        <p14:creationId xmlns:p14="http://schemas.microsoft.com/office/powerpoint/2010/main" val="4585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CA47F4-7B17-41C9-A423-5CBCE5B9A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0"/>
            <a:ext cx="1217595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C2DAE-D2AA-40C0-B70C-8E44A155E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462" y="6392214"/>
            <a:ext cx="1267035" cy="30998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868AB3-032A-4D3E-B575-1562E1C4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2317" y="2971800"/>
            <a:ext cx="896736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10. </a:t>
            </a:r>
            <a:r>
              <a:rPr lang="en-US" dirty="0" err="1"/>
              <a:t>Introductie</a:t>
            </a:r>
            <a:r>
              <a:rPr lang="en-US" dirty="0"/>
              <a:t> 72 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D7F065-34B5-4867-AA28-350B44F3BE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610" y="93663"/>
            <a:ext cx="561197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X/X</a:t>
            </a:r>
          </a:p>
        </p:txBody>
      </p:sp>
    </p:spTree>
    <p:extLst>
      <p:ext uri="{BB962C8B-B14F-4D97-AF65-F5344CB8AC3E}">
        <p14:creationId xmlns:p14="http://schemas.microsoft.com/office/powerpoint/2010/main" val="33078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9288F-57A4-4BF4-9D5D-2F1BCFED45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0"/>
            <a:ext cx="1217595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C2DAE-D2AA-40C0-B70C-8E44A155E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462" y="6392214"/>
            <a:ext cx="1267035" cy="30998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868AB3-032A-4D3E-B575-1562E1C4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2317" y="2971800"/>
            <a:ext cx="896736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10. </a:t>
            </a:r>
            <a:r>
              <a:rPr lang="en-US" dirty="0" err="1"/>
              <a:t>Introductie</a:t>
            </a:r>
            <a:r>
              <a:rPr lang="en-US" dirty="0"/>
              <a:t> 72 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D7F065-34B5-4867-AA28-350B44F3BE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610" y="93663"/>
            <a:ext cx="561197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X/X</a:t>
            </a:r>
          </a:p>
        </p:txBody>
      </p:sp>
    </p:spTree>
    <p:extLst>
      <p:ext uri="{BB962C8B-B14F-4D97-AF65-F5344CB8AC3E}">
        <p14:creationId xmlns:p14="http://schemas.microsoft.com/office/powerpoint/2010/main" val="34849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klanten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AD2032-9401-4C75-A2AC-A2828261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696" y="580644"/>
            <a:ext cx="10168128" cy="489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D31145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28pt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3848C3-1002-4A4C-9B0D-77DA5B23889C}"/>
              </a:ext>
            </a:extLst>
          </p:cNvPr>
          <p:cNvGrpSpPr/>
          <p:nvPr userDrawn="1"/>
        </p:nvGrpSpPr>
        <p:grpSpPr>
          <a:xfrm>
            <a:off x="3431911" y="1148891"/>
            <a:ext cx="5245768" cy="5117294"/>
            <a:chOff x="3431911" y="1318230"/>
            <a:chExt cx="5245768" cy="643680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FC8942-1BBD-4B74-B004-F642EAE62136}"/>
                </a:ext>
              </a:extLst>
            </p:cNvPr>
            <p:cNvCxnSpPr/>
            <p:nvPr/>
          </p:nvCxnSpPr>
          <p:spPr>
            <a:xfrm>
              <a:off x="3431911" y="1318230"/>
              <a:ext cx="0" cy="643680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74A5AE8-8F7F-49F0-A394-F8A6CFD9E1CA}"/>
                </a:ext>
              </a:extLst>
            </p:cNvPr>
            <p:cNvCxnSpPr/>
            <p:nvPr/>
          </p:nvCxnSpPr>
          <p:spPr>
            <a:xfrm>
              <a:off x="6041134" y="1318231"/>
              <a:ext cx="0" cy="643680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20211A-ECFA-4DCF-B950-EB078866F673}"/>
                </a:ext>
              </a:extLst>
            </p:cNvPr>
            <p:cNvCxnSpPr/>
            <p:nvPr/>
          </p:nvCxnSpPr>
          <p:spPr>
            <a:xfrm>
              <a:off x="8677679" y="1318231"/>
              <a:ext cx="0" cy="643680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DA51FA-45B9-4A0C-847C-E55D288A8D09}"/>
              </a:ext>
            </a:extLst>
          </p:cNvPr>
          <p:cNvGrpSpPr/>
          <p:nvPr userDrawn="1"/>
        </p:nvGrpSpPr>
        <p:grpSpPr>
          <a:xfrm>
            <a:off x="1388231" y="2102160"/>
            <a:ext cx="10104630" cy="2691189"/>
            <a:chOff x="1059806" y="2506057"/>
            <a:chExt cx="12680649" cy="269118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62F709-FA6C-4176-9764-02CA1D824031}"/>
                </a:ext>
              </a:extLst>
            </p:cNvPr>
            <p:cNvCxnSpPr/>
            <p:nvPr/>
          </p:nvCxnSpPr>
          <p:spPr>
            <a:xfrm>
              <a:off x="1059806" y="2506057"/>
              <a:ext cx="1268064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8C5F5-C029-4985-B1B2-63C90EC711BA}"/>
                </a:ext>
              </a:extLst>
            </p:cNvPr>
            <p:cNvCxnSpPr/>
            <p:nvPr/>
          </p:nvCxnSpPr>
          <p:spPr>
            <a:xfrm>
              <a:off x="1059806" y="3858482"/>
              <a:ext cx="1268064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ED244D-1654-441E-879E-E387C6298BB5}"/>
                </a:ext>
              </a:extLst>
            </p:cNvPr>
            <p:cNvCxnSpPr/>
            <p:nvPr/>
          </p:nvCxnSpPr>
          <p:spPr>
            <a:xfrm>
              <a:off x="1059806" y="5197246"/>
              <a:ext cx="1268064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89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4D16A4-7D64-42E7-9C7C-83AD89E6ED75}"/>
              </a:ext>
            </a:extLst>
          </p:cNvPr>
          <p:cNvCxnSpPr/>
          <p:nvPr userDrawn="1"/>
        </p:nvCxnSpPr>
        <p:spPr>
          <a:xfrm>
            <a:off x="2950028" y="1148891"/>
            <a:ext cx="0" cy="512919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8C9993-F569-43EA-A20D-90C8C9A65BD6}"/>
              </a:ext>
            </a:extLst>
          </p:cNvPr>
          <p:cNvCxnSpPr/>
          <p:nvPr userDrawn="1"/>
        </p:nvCxnSpPr>
        <p:spPr>
          <a:xfrm>
            <a:off x="5029199" y="1148892"/>
            <a:ext cx="0" cy="512919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714D98-A409-4BCB-9553-BA319D8A153A}"/>
              </a:ext>
            </a:extLst>
          </p:cNvPr>
          <p:cNvCxnSpPr/>
          <p:nvPr userDrawn="1"/>
        </p:nvCxnSpPr>
        <p:spPr>
          <a:xfrm>
            <a:off x="7130142" y="1148892"/>
            <a:ext cx="0" cy="512919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EC39F4-17A4-460C-B34E-FDC4B2E4F447}"/>
              </a:ext>
            </a:extLst>
          </p:cNvPr>
          <p:cNvCxnSpPr/>
          <p:nvPr userDrawn="1"/>
        </p:nvCxnSpPr>
        <p:spPr>
          <a:xfrm>
            <a:off x="9263742" y="1148892"/>
            <a:ext cx="0" cy="512919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F0C88D-00B6-47F1-8423-E4038E75C9D4}"/>
              </a:ext>
            </a:extLst>
          </p:cNvPr>
          <p:cNvCxnSpPr/>
          <p:nvPr userDrawn="1"/>
        </p:nvCxnSpPr>
        <p:spPr>
          <a:xfrm>
            <a:off x="1059806" y="2095416"/>
            <a:ext cx="1010463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AE6168-261B-4320-88A4-E6814DC888E2}"/>
              </a:ext>
            </a:extLst>
          </p:cNvPr>
          <p:cNvCxnSpPr/>
          <p:nvPr userDrawn="1"/>
        </p:nvCxnSpPr>
        <p:spPr>
          <a:xfrm>
            <a:off x="1059806" y="3173102"/>
            <a:ext cx="1010463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3C3B22-248D-4DF5-AA28-3603B5432CD9}"/>
              </a:ext>
            </a:extLst>
          </p:cNvPr>
          <p:cNvCxnSpPr/>
          <p:nvPr userDrawn="1"/>
        </p:nvCxnSpPr>
        <p:spPr>
          <a:xfrm>
            <a:off x="1059806" y="4239902"/>
            <a:ext cx="1010463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7B3783-3CDF-4E5F-9F67-E19172C73582}"/>
              </a:ext>
            </a:extLst>
          </p:cNvPr>
          <p:cNvCxnSpPr/>
          <p:nvPr userDrawn="1"/>
        </p:nvCxnSpPr>
        <p:spPr>
          <a:xfrm>
            <a:off x="1059806" y="5317588"/>
            <a:ext cx="1010463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E70A9DC-A672-4E2E-A940-97F602F220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696" y="580644"/>
            <a:ext cx="10168128" cy="489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D31145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28pt</a:t>
            </a:r>
          </a:p>
        </p:txBody>
      </p:sp>
    </p:spTree>
    <p:extLst>
      <p:ext uri="{BB962C8B-B14F-4D97-AF65-F5344CB8AC3E}">
        <p14:creationId xmlns:p14="http://schemas.microsoft.com/office/powerpoint/2010/main" val="41070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9E5276-A0DD-40A4-9BFC-1A109EA7D01D}"/>
              </a:ext>
            </a:extLst>
          </p:cNvPr>
          <p:cNvSpPr/>
          <p:nvPr userDrawn="1"/>
        </p:nvSpPr>
        <p:spPr>
          <a:xfrm>
            <a:off x="688692" y="3399627"/>
            <a:ext cx="3275635" cy="284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7227AD-912E-4517-9106-54C890828EE8}"/>
              </a:ext>
            </a:extLst>
          </p:cNvPr>
          <p:cNvSpPr/>
          <p:nvPr userDrawn="1"/>
        </p:nvSpPr>
        <p:spPr>
          <a:xfrm>
            <a:off x="4444677" y="3399627"/>
            <a:ext cx="3275635" cy="284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E6BE8A-2DD7-4837-B3FE-7E7B1E2C1FD9}"/>
              </a:ext>
            </a:extLst>
          </p:cNvPr>
          <p:cNvSpPr/>
          <p:nvPr userDrawn="1"/>
        </p:nvSpPr>
        <p:spPr>
          <a:xfrm>
            <a:off x="8200662" y="3399627"/>
            <a:ext cx="3275635" cy="284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294ACE-4BFF-4D39-8FCE-6FFDC894ED6A}"/>
              </a:ext>
            </a:extLst>
          </p:cNvPr>
          <p:cNvSpPr/>
          <p:nvPr userDrawn="1"/>
        </p:nvSpPr>
        <p:spPr>
          <a:xfrm>
            <a:off x="688692" y="355169"/>
            <a:ext cx="3275635" cy="284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D4DD7-67AA-44B2-829C-17A00FE2A06D}"/>
              </a:ext>
            </a:extLst>
          </p:cNvPr>
          <p:cNvSpPr/>
          <p:nvPr userDrawn="1"/>
        </p:nvSpPr>
        <p:spPr>
          <a:xfrm>
            <a:off x="4444677" y="355169"/>
            <a:ext cx="3275635" cy="284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6FC0A4-EA35-4F4A-B768-7BBC716202BE}"/>
              </a:ext>
            </a:extLst>
          </p:cNvPr>
          <p:cNvSpPr/>
          <p:nvPr userDrawn="1"/>
        </p:nvSpPr>
        <p:spPr>
          <a:xfrm>
            <a:off x="8200662" y="355169"/>
            <a:ext cx="3275635" cy="2847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37B00B-C64B-4252-AEF1-C654D880F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740664"/>
            <a:ext cx="3275013" cy="7190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rgbClr val="D31145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25+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E7B3E27-2CAD-4B5F-A02F-B53F1658F5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4" y="2139696"/>
            <a:ext cx="3275014" cy="7190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D31145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Jaren </a:t>
            </a:r>
            <a:r>
              <a:rPr lang="en-US" dirty="0" err="1"/>
              <a:t>ervaring</a:t>
            </a:r>
            <a:r>
              <a:rPr lang="en-US" dirty="0"/>
              <a:t> in</a:t>
            </a:r>
          </a:p>
          <a:p>
            <a:pPr lvl="0"/>
            <a:r>
              <a:rPr lang="en-US" dirty="0"/>
              <a:t>e-commerce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283D1D-99E6-446E-BF7C-9D014788EC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5000" y="741363"/>
            <a:ext cx="3275013" cy="1398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rgbClr val="D31145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500+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B3AD3EE-45BA-4812-A2F3-232DA583E8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4338" y="2139696"/>
            <a:ext cx="3275014" cy="7190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D31145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E-</a:t>
            </a:r>
            <a:r>
              <a:rPr lang="en-US" dirty="0" err="1"/>
              <a:t>commercespecialisten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A96A55F-0243-4EBA-8FC1-66059A7B33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1284" y="741362"/>
            <a:ext cx="3275013" cy="1398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rgbClr val="D31145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3B4CBDF-FFAF-4545-9F3F-B8208F0411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1283" y="2139696"/>
            <a:ext cx="3275014" cy="7190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D31145"/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Locaties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4F3D1AA-920D-4861-8B37-E3A9E768E4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8692" y="3692946"/>
            <a:ext cx="3275013" cy="1398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rgbClr val="D31145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100+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52864D3-0338-4ED8-A57A-BDF632496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8692" y="5092702"/>
            <a:ext cx="3275014" cy="7190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D31145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E-</a:t>
            </a:r>
            <a:r>
              <a:rPr lang="en-US" dirty="0" err="1"/>
              <a:t>marketingklanten</a:t>
            </a:r>
            <a:endParaRPr lang="en-U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AF950A5-8954-4F4D-9B91-654728AE20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4339" y="3692946"/>
            <a:ext cx="3275013" cy="1398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rgbClr val="D31145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100+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F9BE8C9-65DB-4296-BAD4-4F8290C447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44338" y="5092702"/>
            <a:ext cx="3275014" cy="7190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D31145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Magento </a:t>
            </a:r>
            <a:r>
              <a:rPr lang="en-US" dirty="0" err="1"/>
              <a:t>webshops</a:t>
            </a:r>
            <a:r>
              <a:rPr lang="en-US" dirty="0"/>
              <a:t> </a:t>
            </a:r>
            <a:r>
              <a:rPr lang="en-US" dirty="0" err="1"/>
              <a:t>ontwikkeld</a:t>
            </a:r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B142587-01DE-4A37-8D07-9570F33B0C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99363" y="3692946"/>
            <a:ext cx="3275013" cy="1398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rgbClr val="D31145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100+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8FAA87F-E531-403E-827A-424C46E478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9362" y="5092702"/>
            <a:ext cx="3275014" cy="7190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D31145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Design-</a:t>
            </a:r>
            <a:r>
              <a:rPr lang="en-US" dirty="0" err="1"/>
              <a:t>klanten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E23872-9EBE-4A21-942F-3A4A208AB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" y="1470"/>
            <a:ext cx="12186779" cy="68640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ECDC78-80EC-449E-A00E-B4BB74E77228}"/>
              </a:ext>
            </a:extLst>
          </p:cNvPr>
          <p:cNvSpPr/>
          <p:nvPr userDrawn="1"/>
        </p:nvSpPr>
        <p:spPr>
          <a:xfrm>
            <a:off x="3968" y="5334000"/>
            <a:ext cx="12188032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EF6CB-492A-4C03-B2B2-1ACEC8AC58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817" y="754749"/>
            <a:ext cx="2930430" cy="716946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D0123A-3F37-4D0C-BD95-6E138631D9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731" y="5695329"/>
            <a:ext cx="4635749" cy="30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D31145"/>
                </a:solidFill>
                <a:latin typeface="Calibri Light" panose="020F0302020204030204" pitchFamily="34" charset="0"/>
              </a:defRPr>
            </a:lvl1pPr>
            <a:lvl3pPr marL="914400" indent="0">
              <a:buNone/>
              <a:defRPr sz="2000">
                <a:solidFill>
                  <a:srgbClr val="D31145"/>
                </a:solidFill>
                <a:latin typeface="+mj-lt"/>
              </a:defRPr>
            </a:lvl3pPr>
          </a:lstStyle>
          <a:p>
            <a:pPr lvl="0"/>
            <a:r>
              <a:rPr lang="en-US" dirty="0" err="1"/>
              <a:t>Voornaam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206EE35B-097B-4992-933C-2ECBDF7FCF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2732" y="6004834"/>
            <a:ext cx="4635749" cy="309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7E7E7E"/>
                </a:solidFill>
                <a:latin typeface="Calibri Light" panose="020F0302020204030204" pitchFamily="34" charset="0"/>
              </a:defRPr>
            </a:lvl1pPr>
            <a:lvl3pPr marL="914400" indent="0">
              <a:buNone/>
              <a:defRPr sz="2000">
                <a:solidFill>
                  <a:srgbClr val="D31145"/>
                </a:solidFill>
                <a:latin typeface="+mj-lt"/>
              </a:defRPr>
            </a:lvl3pPr>
          </a:lstStyle>
          <a:p>
            <a:pPr lvl="0"/>
            <a:r>
              <a:rPr lang="en-US" dirty="0" err="1"/>
              <a:t>Functie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E02BB76-0FDB-4971-8CC7-05FC230E64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464635"/>
            <a:ext cx="12192000" cy="1133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72pt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7C3D4E-2972-49F3-9DEA-B3CE8AFE5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598110"/>
            <a:ext cx="12175958" cy="1133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Subtitel</a:t>
            </a:r>
            <a:r>
              <a:rPr lang="en-US" dirty="0"/>
              <a:t> 28pt</a:t>
            </a:r>
          </a:p>
        </p:txBody>
      </p:sp>
    </p:spTree>
    <p:extLst>
      <p:ext uri="{BB962C8B-B14F-4D97-AF65-F5344CB8AC3E}">
        <p14:creationId xmlns:p14="http://schemas.microsoft.com/office/powerpoint/2010/main" val="31515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B22BF69-935C-42E1-BDCC-6BBC72ECF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696" y="580644"/>
            <a:ext cx="10168128" cy="489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D31145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28pt</a:t>
            </a:r>
          </a:p>
        </p:txBody>
      </p:sp>
    </p:spTree>
    <p:extLst>
      <p:ext uri="{BB962C8B-B14F-4D97-AF65-F5344CB8AC3E}">
        <p14:creationId xmlns:p14="http://schemas.microsoft.com/office/powerpoint/2010/main" val="8936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87DDD3-5492-43CE-84BC-BB35CBFDA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0"/>
            <a:ext cx="1217595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18F637-68AB-460C-9D6F-83887508F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193" y="2670388"/>
            <a:ext cx="6238406" cy="15262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178BF9C-1001-4D90-8005-5390D5DC7BB1}"/>
              </a:ext>
            </a:extLst>
          </p:cNvPr>
          <p:cNvSpPr txBox="1">
            <a:spLocks/>
          </p:cNvSpPr>
          <p:nvPr userDrawn="1"/>
        </p:nvSpPr>
        <p:spPr>
          <a:xfrm>
            <a:off x="0" y="6033625"/>
            <a:ext cx="12192000" cy="621175"/>
          </a:xfrm>
          <a:prstGeom prst="rect">
            <a:avLst/>
          </a:prstGeom>
        </p:spPr>
        <p:txBody>
          <a:bodyPr vert="horz" wrap="none" lIns="91440" tIns="45720" rIns="91440" bIns="45720" numCol="1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Van </a:t>
            </a:r>
            <a:r>
              <a:rPr lang="en-US" sz="1800" dirty="0" err="1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Nelleweg</a:t>
            </a:r>
            <a:r>
              <a:rPr lang="en-US" sz="18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1, 3044 BC Rotterdam           +31 (0)10 243 60 000                   info@ism.nl                   www.ism.nl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ECD3D-E4F6-4DB1-A1FF-ED22F572F7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985" y="6033625"/>
            <a:ext cx="287489" cy="286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29416C-C045-4B81-940F-04CB2CB24B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80" y="6033625"/>
            <a:ext cx="240181" cy="294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87BCF-4495-4958-8B67-DDB055653B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032" y="6077672"/>
            <a:ext cx="306412" cy="2343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545C4E-2C6D-4562-A0D1-CC38BB4C69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513" y="6068747"/>
            <a:ext cx="291855" cy="26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3E90CF-E822-4C37-B771-46A1EE9C13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3294" y="1994662"/>
            <a:ext cx="7745413" cy="2868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28pt </a:t>
            </a:r>
          </a:p>
          <a:p>
            <a:pPr lvl="0"/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Praesent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commodo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cursus magna,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vel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scelerisque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nisl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consectetur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et. Cras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justo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odio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dapibus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ac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facilisis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in,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egestas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eget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quam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. Cras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mattis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consectetur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purus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sit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amet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fermentum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. 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</a:b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</a:b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Cras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mattis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consectetur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purus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sit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amet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fermentum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.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92A7E0C-5E75-40B0-BE4B-AA6F6FC17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696" y="580644"/>
            <a:ext cx="10168128" cy="489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D31145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28pt</a:t>
            </a:r>
          </a:p>
        </p:txBody>
      </p:sp>
    </p:spTree>
    <p:extLst>
      <p:ext uri="{BB962C8B-B14F-4D97-AF65-F5344CB8AC3E}">
        <p14:creationId xmlns:p14="http://schemas.microsoft.com/office/powerpoint/2010/main" val="9780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-van-jeze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5C2A4-4115-44E1-BF7B-130AB4E61930}"/>
              </a:ext>
            </a:extLst>
          </p:cNvPr>
          <p:cNvSpPr/>
          <p:nvPr userDrawn="1"/>
        </p:nvSpPr>
        <p:spPr>
          <a:xfrm>
            <a:off x="0" y="1"/>
            <a:ext cx="4469363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BC81F-46D9-473E-A724-665CA599501C}"/>
              </a:ext>
            </a:extLst>
          </p:cNvPr>
          <p:cNvSpPr txBox="1"/>
          <p:nvPr userDrawn="1"/>
        </p:nvSpPr>
        <p:spPr>
          <a:xfrm>
            <a:off x="895739" y="2071070"/>
            <a:ext cx="2369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ource Sans Pro Light"/>
              </a:rPr>
              <a:t>Full </a:t>
            </a:r>
            <a:r>
              <a:rPr lang="en-US" sz="3200" dirty="0" err="1">
                <a:solidFill>
                  <a:schemeClr val="bg1"/>
                </a:solidFill>
                <a:latin typeface="Source Sans Pro Light"/>
              </a:rPr>
              <a:t>colour</a:t>
            </a:r>
            <a:r>
              <a:rPr lang="en-US" sz="3200" dirty="0">
                <a:solidFill>
                  <a:schemeClr val="bg1"/>
                </a:solidFill>
                <a:latin typeface="Source Sans Pro Ligh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ource Sans Pro Light"/>
              </a:rPr>
              <a:t>afbeelding</a:t>
            </a:r>
            <a:endParaRPr lang="en-US" sz="3200" dirty="0">
              <a:solidFill>
                <a:schemeClr val="bg1"/>
              </a:solidFill>
              <a:latin typeface="Source Sans Pro Light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ource Sans Pro Light"/>
              </a:rPr>
              <a:t>plaatsen</a:t>
            </a:r>
            <a:endParaRPr lang="en-US" sz="3200" dirty="0">
              <a:solidFill>
                <a:schemeClr val="bg1"/>
              </a:solidFill>
              <a:latin typeface="Source Sans Pro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842945-F7D0-4D18-BFEB-68A42252C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045" y="1900625"/>
            <a:ext cx="232834" cy="178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52CE7-9432-430B-B6BC-66E5B7B4A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045" y="2145173"/>
            <a:ext cx="232834" cy="21367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B480C-3B21-4AD6-8324-CF2CFED2E2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2051" y="598488"/>
            <a:ext cx="6253669" cy="410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D31145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err="1"/>
              <a:t>Voornaam</a:t>
            </a:r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B90095D-CCEF-42C0-A2A6-A29199F064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2050" y="970355"/>
            <a:ext cx="6253669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err="1"/>
              <a:t>Functie</a:t>
            </a:r>
            <a:r>
              <a:rPr lang="en-US" dirty="0"/>
              <a:t> 24pt</a:t>
            </a:r>
          </a:p>
        </p:txBody>
      </p:sp>
    </p:spTree>
    <p:extLst>
      <p:ext uri="{BB962C8B-B14F-4D97-AF65-F5344CB8AC3E}">
        <p14:creationId xmlns:p14="http://schemas.microsoft.com/office/powerpoint/2010/main" val="23799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e-van-jeze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5C2A4-4115-44E1-BF7B-130AB4E61930}"/>
              </a:ext>
            </a:extLst>
          </p:cNvPr>
          <p:cNvSpPr/>
          <p:nvPr userDrawn="1"/>
        </p:nvSpPr>
        <p:spPr>
          <a:xfrm>
            <a:off x="0" y="1"/>
            <a:ext cx="4469363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BC81F-46D9-473E-A724-665CA599501C}"/>
              </a:ext>
            </a:extLst>
          </p:cNvPr>
          <p:cNvSpPr txBox="1"/>
          <p:nvPr userDrawn="1"/>
        </p:nvSpPr>
        <p:spPr>
          <a:xfrm>
            <a:off x="895739" y="2071070"/>
            <a:ext cx="2369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ource Sans Pro Light"/>
              </a:rPr>
              <a:t>Full </a:t>
            </a:r>
            <a:r>
              <a:rPr lang="en-US" sz="3200" dirty="0" err="1">
                <a:solidFill>
                  <a:schemeClr val="bg1"/>
                </a:solidFill>
                <a:latin typeface="Source Sans Pro Light"/>
              </a:rPr>
              <a:t>colour</a:t>
            </a:r>
            <a:r>
              <a:rPr lang="en-US" sz="3200" dirty="0">
                <a:solidFill>
                  <a:schemeClr val="bg1"/>
                </a:solidFill>
                <a:latin typeface="Source Sans Pro Ligh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ource Sans Pro Light"/>
              </a:rPr>
              <a:t>afbeelding</a:t>
            </a:r>
            <a:endParaRPr lang="en-US" sz="3200" dirty="0">
              <a:solidFill>
                <a:schemeClr val="bg1"/>
              </a:solidFill>
              <a:latin typeface="Source Sans Pro Light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ource Sans Pro Light"/>
              </a:rPr>
              <a:t>plaatsen</a:t>
            </a:r>
            <a:endParaRPr lang="en-US" sz="3200" dirty="0">
              <a:solidFill>
                <a:schemeClr val="bg1"/>
              </a:solidFill>
              <a:latin typeface="Source Sans Pro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8E929-080A-4825-81A5-7946D3751EC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35160" y="2252650"/>
            <a:ext cx="6542515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rgbClr val="D31145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48pt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159845B-1A69-4D88-95EC-2ABD28094E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35588" y="2855913"/>
            <a:ext cx="6542087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Praesent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commodo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cursus magna,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vel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scelerisque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nisl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consectetur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et. Cras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justo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odio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dapibus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ac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facilisis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in,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egestas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eget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quam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B38D6-406A-43B6-A4A7-AC25051CA1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7" y="1595438"/>
            <a:ext cx="10003161" cy="2714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rgbClr val="D31145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Quote – Design is not just what it looks and feels like. </a:t>
            </a:r>
            <a:br>
              <a:rPr lang="en-US" dirty="0"/>
            </a:br>
            <a:r>
              <a:rPr lang="en-US" dirty="0"/>
              <a:t>Design is how it works.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0D056-634C-448B-92EB-F90B0DF473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825" y="4618038"/>
            <a:ext cx="1968306" cy="373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- Steve Jobs </a:t>
            </a:r>
          </a:p>
        </p:txBody>
      </p:sp>
    </p:spTree>
    <p:extLst>
      <p:ext uri="{BB962C8B-B14F-4D97-AF65-F5344CB8AC3E}">
        <p14:creationId xmlns:p14="http://schemas.microsoft.com/office/powerpoint/2010/main" val="33593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3885-D0E8-4CD5-A175-3A170B469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61E0-5424-4217-8536-1FFB1D6B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E414-CCE5-49F2-9B3A-C384BD6AA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C750E-A745-4097-9C6B-FAD8705D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2F17974E-4434-4954-BA15-6E52E62F334B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C5097-29CB-4971-AC28-B1CF5BD4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8C5C5-DDA6-4011-B393-40986117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3275C82-FA07-4A52-8471-47143D2E5A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0FCD765-57CD-4778-AB59-3B04E9998A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6696" y="603504"/>
            <a:ext cx="10168128" cy="489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D31145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28pt</a:t>
            </a:r>
          </a:p>
        </p:txBody>
      </p:sp>
    </p:spTree>
    <p:extLst>
      <p:ext uri="{BB962C8B-B14F-4D97-AF65-F5344CB8AC3E}">
        <p14:creationId xmlns:p14="http://schemas.microsoft.com/office/powerpoint/2010/main" val="34491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84364"/>
            <a:ext cx="9144000" cy="1023937"/>
          </a:xfrm>
        </p:spPr>
        <p:txBody>
          <a:bodyPr anchor="b"/>
          <a:lstStyle>
            <a:lvl1pPr algn="ctr">
              <a:defRPr sz="600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08300"/>
            <a:ext cx="9144000" cy="423862"/>
          </a:xfrm>
        </p:spPr>
        <p:txBody>
          <a:bodyPr/>
          <a:lstStyle>
            <a:lvl1pPr marL="0" indent="0" algn="ctr">
              <a:buNone/>
              <a:defRPr sz="2400">
                <a:latin typeface="Calibri Light" panose="020F030202020403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AAE5BB-0EE8-4B32-8971-230C69DC63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0"/>
            <a:ext cx="1217595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0C4ED3-1AEB-48E1-97EB-1D5EE52960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785" y="754749"/>
            <a:ext cx="2930430" cy="7169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239C0-D68C-475B-BEB4-86DC11D64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64635"/>
            <a:ext cx="12192000" cy="1133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72pt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5971BFB-CA11-48D8-9A4C-103143D3E5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98110"/>
            <a:ext cx="12175958" cy="1133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Subtitel</a:t>
            </a:r>
            <a:r>
              <a:rPr lang="en-US" dirty="0"/>
              <a:t> 28pt</a:t>
            </a:r>
          </a:p>
        </p:txBody>
      </p:sp>
    </p:spTree>
    <p:extLst>
      <p:ext uri="{BB962C8B-B14F-4D97-AF65-F5344CB8AC3E}">
        <p14:creationId xmlns:p14="http://schemas.microsoft.com/office/powerpoint/2010/main" val="41438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74930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6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35500" y="4368800"/>
            <a:ext cx="2463800" cy="1651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74930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2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owser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74930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89000" y="2032000"/>
            <a:ext cx="4584700" cy="25908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704753" y="2032000"/>
            <a:ext cx="4584700" cy="25908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263900" y="1714500"/>
            <a:ext cx="5638800" cy="31877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74930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759700" y="3936997"/>
            <a:ext cx="3517900" cy="2489200"/>
            <a:chOff x="971550" y="2247900"/>
            <a:chExt cx="5276850" cy="37338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4203700" y="3936999"/>
            <a:ext cx="3517900" cy="2489200"/>
            <a:chOff x="971550" y="2247900"/>
            <a:chExt cx="5276850" cy="3733800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647700" y="3937000"/>
            <a:ext cx="3517900" cy="2489200"/>
            <a:chOff x="971550" y="2247900"/>
            <a:chExt cx="5276850" cy="37338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7759700" y="1447799"/>
            <a:ext cx="3517900" cy="2489200"/>
            <a:chOff x="971550" y="2247900"/>
            <a:chExt cx="5276850" cy="3733800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4203700" y="1447799"/>
            <a:ext cx="3517900" cy="2489200"/>
            <a:chOff x="971550" y="2247900"/>
            <a:chExt cx="5276850" cy="3733800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 userDrawn="1"/>
        </p:nvGrpSpPr>
        <p:grpSpPr>
          <a:xfrm>
            <a:off x="647700" y="1447800"/>
            <a:ext cx="3517900" cy="2489200"/>
            <a:chOff x="971550" y="2247900"/>
            <a:chExt cx="5276850" cy="3733800"/>
          </a:xfrm>
        </p:grpSpPr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sp>
        <p:nvSpPr>
          <p:cNvPr id="26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965200" y="3937000"/>
            <a:ext cx="3200400" cy="21336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4521200" y="3937000"/>
            <a:ext cx="3200400" cy="21336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8077200" y="3937000"/>
            <a:ext cx="3200400" cy="21336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8077200" y="1447800"/>
            <a:ext cx="3200400" cy="21336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521200" y="1447800"/>
            <a:ext cx="3200400" cy="21336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965200" y="1447800"/>
            <a:ext cx="3200400" cy="21336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74930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768600" y="2146300"/>
            <a:ext cx="2400300" cy="3048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74930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46200"/>
            <a:ext cx="12192000" cy="30861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74930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8200" y="1752600"/>
            <a:ext cx="2527300" cy="3454401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74930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38200" y="1408642"/>
            <a:ext cx="2311400" cy="260455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572934" y="1408640"/>
            <a:ext cx="2302933" cy="260455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316133" y="1408638"/>
            <a:ext cx="2298700" cy="260455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055100" y="1408636"/>
            <a:ext cx="2298700" cy="260455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ubbele 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D4DC5-92F2-4006-8E4A-8F6941A668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733" y="603504"/>
            <a:ext cx="8991600" cy="1128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rgbClr val="D31145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Agenda | </a:t>
            </a:r>
            <a:r>
              <a:rPr lang="en-US" dirty="0" err="1"/>
              <a:t>Titel</a:t>
            </a:r>
            <a:r>
              <a:rPr lang="en-US" dirty="0"/>
              <a:t> in 72pt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EE2DA0-F346-4656-9060-362BAF43BC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696" y="2155370"/>
            <a:ext cx="10168128" cy="2836507"/>
          </a:xfrm>
          <a:prstGeom prst="rect">
            <a:avLst/>
          </a:prstGeom>
        </p:spPr>
        <p:txBody>
          <a:bodyPr numCol="2"/>
          <a:lstStyle>
            <a:lvl1pPr marL="514350" indent="-514350">
              <a:lnSpc>
                <a:spcPct val="100000"/>
              </a:lnSpc>
              <a:buFont typeface="+mj-lt"/>
              <a:buAutoNum type="arabicPeriod"/>
              <a:defRPr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Agenda-item in 28pt</a:t>
            </a:r>
          </a:p>
          <a:p>
            <a:pPr lvl="0"/>
            <a:r>
              <a:rPr lang="en-US" dirty="0"/>
              <a:t>Agenda-item </a:t>
            </a:r>
          </a:p>
          <a:p>
            <a:pPr lvl="0"/>
            <a:r>
              <a:rPr lang="en-US" dirty="0"/>
              <a:t>Agenda-item</a:t>
            </a:r>
          </a:p>
          <a:p>
            <a:pPr lvl="0"/>
            <a:r>
              <a:rPr lang="en-US" dirty="0"/>
              <a:t>Agenda-item </a:t>
            </a:r>
          </a:p>
          <a:p>
            <a:pPr lvl="0"/>
            <a:r>
              <a:rPr lang="en-US" dirty="0"/>
              <a:t>Agenda-item </a:t>
            </a:r>
          </a:p>
          <a:p>
            <a:pPr lvl="0"/>
            <a:r>
              <a:rPr lang="en-US" dirty="0"/>
              <a:t>Agenda-item</a:t>
            </a:r>
          </a:p>
          <a:p>
            <a:pPr lvl="0"/>
            <a:r>
              <a:rPr lang="en-US" dirty="0"/>
              <a:t>Agenda-item</a:t>
            </a:r>
          </a:p>
          <a:p>
            <a:pPr lvl="0"/>
            <a:r>
              <a:rPr lang="en-US" dirty="0"/>
              <a:t>Agenda-item</a:t>
            </a:r>
          </a:p>
        </p:txBody>
      </p:sp>
    </p:spTree>
    <p:extLst>
      <p:ext uri="{BB962C8B-B14F-4D97-AF65-F5344CB8AC3E}">
        <p14:creationId xmlns:p14="http://schemas.microsoft.com/office/powerpoint/2010/main" val="126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74930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177714" y="1882772"/>
            <a:ext cx="2887133" cy="3118911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706620" y="1882772"/>
            <a:ext cx="2887133" cy="3118911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235527" y="1882772"/>
            <a:ext cx="2887133" cy="3118911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1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6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57300" y="1117600"/>
            <a:ext cx="2578100" cy="33401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581400" y="2921000"/>
            <a:ext cx="1193800" cy="1778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0259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241800" y="1955800"/>
            <a:ext cx="3657600" cy="222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857" y="3708400"/>
            <a:ext cx="2196843" cy="2197096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37257" y="2971800"/>
            <a:ext cx="2196843" cy="2197096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137657" y="2120900"/>
            <a:ext cx="2196843" cy="2197096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639557" y="381000"/>
            <a:ext cx="2196843" cy="2197096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8542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80000" y="127000"/>
            <a:ext cx="6504517" cy="4315691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080000" y="4584700"/>
            <a:ext cx="2084917" cy="16002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289800" y="4584700"/>
            <a:ext cx="2084917" cy="16002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499600" y="4584700"/>
            <a:ext cx="2084917" cy="16002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1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51100" cy="22733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902200" y="0"/>
            <a:ext cx="2451100" cy="22733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9804400" y="0"/>
            <a:ext cx="2387600" cy="22733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2451100" y="2273300"/>
            <a:ext cx="2451100" cy="22733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7353300" y="2273300"/>
            <a:ext cx="2451100" cy="22733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0" y="4546600"/>
            <a:ext cx="2451100" cy="23114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5"/>
          <p:cNvSpPr>
            <a:spLocks noGrp="1"/>
          </p:cNvSpPr>
          <p:nvPr>
            <p:ph type="pic" sz="quarter" idx="19"/>
          </p:nvPr>
        </p:nvSpPr>
        <p:spPr>
          <a:xfrm>
            <a:off x="4902200" y="4546600"/>
            <a:ext cx="2451100" cy="23114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9804400" y="4546600"/>
            <a:ext cx="2387600" cy="23114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enkele 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D4DC5-92F2-4006-8E4A-8F6941A668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733" y="603504"/>
            <a:ext cx="8991600" cy="1128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rgbClr val="D31145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Agenda | </a:t>
            </a:r>
            <a:r>
              <a:rPr lang="en-US" dirty="0" err="1"/>
              <a:t>Titel</a:t>
            </a:r>
            <a:r>
              <a:rPr lang="en-US" dirty="0"/>
              <a:t> in 72pt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EE2DA0-F346-4656-9060-362BAF43BC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696" y="2155370"/>
            <a:ext cx="10168128" cy="2836507"/>
          </a:xfrm>
          <a:prstGeom prst="rect">
            <a:avLst/>
          </a:prstGeom>
        </p:spPr>
        <p:txBody>
          <a:bodyPr numCol="1"/>
          <a:lstStyle>
            <a:lvl1pPr marL="514350" indent="-514350">
              <a:lnSpc>
                <a:spcPct val="100000"/>
              </a:lnSpc>
              <a:buFont typeface="+mj-lt"/>
              <a:buAutoNum type="arabicPeriod"/>
              <a:defRPr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Agenda-item in 28pt</a:t>
            </a:r>
          </a:p>
          <a:p>
            <a:pPr lvl="0"/>
            <a:r>
              <a:rPr lang="en-US" dirty="0"/>
              <a:t>Agenda-item </a:t>
            </a:r>
          </a:p>
          <a:p>
            <a:pPr lvl="0"/>
            <a:r>
              <a:rPr lang="en-US" dirty="0"/>
              <a:t>Agenda-item</a:t>
            </a:r>
          </a:p>
          <a:p>
            <a:pPr lvl="0"/>
            <a:r>
              <a:rPr lang="en-US" dirty="0"/>
              <a:t>Agenda-item </a:t>
            </a:r>
          </a:p>
        </p:txBody>
      </p:sp>
    </p:spTree>
    <p:extLst>
      <p:ext uri="{BB962C8B-B14F-4D97-AF65-F5344CB8AC3E}">
        <p14:creationId xmlns:p14="http://schemas.microsoft.com/office/powerpoint/2010/main" val="39180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3700" y="1905000"/>
            <a:ext cx="5473700" cy="31369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05400" y="2413000"/>
            <a:ext cx="2032000" cy="29464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38600" y="0"/>
            <a:ext cx="4076700" cy="6858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115300" y="0"/>
            <a:ext cx="4076700" cy="6858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38600" cy="6858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9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Calibri Light" panose="020F030202020403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www.domain.com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74930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9D0407B7-83B9-4631-AC0C-E7B373BCFC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175" y="1552575"/>
            <a:ext cx="3067050" cy="3152775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27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95E218FF-4BA7-4265-ACB0-1BCFECF4FD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74930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759700" y="3936997"/>
            <a:ext cx="3517900" cy="2489200"/>
            <a:chOff x="971550" y="2247900"/>
            <a:chExt cx="5276850" cy="37338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4203700" y="3936999"/>
            <a:ext cx="3517900" cy="2489200"/>
            <a:chOff x="971550" y="2247900"/>
            <a:chExt cx="5276850" cy="3733800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647700" y="3937000"/>
            <a:ext cx="3517900" cy="2489200"/>
            <a:chOff x="971550" y="2247900"/>
            <a:chExt cx="5276850" cy="37338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7759700" y="1447799"/>
            <a:ext cx="3517900" cy="2489200"/>
            <a:chOff x="971550" y="2247900"/>
            <a:chExt cx="5276850" cy="3733800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4203700" y="1447799"/>
            <a:ext cx="3517900" cy="2489200"/>
            <a:chOff x="971550" y="2247900"/>
            <a:chExt cx="5276850" cy="3733800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 userDrawn="1"/>
        </p:nvGrpSpPr>
        <p:grpSpPr>
          <a:xfrm>
            <a:off x="647700" y="1447800"/>
            <a:ext cx="3517900" cy="2489200"/>
            <a:chOff x="971550" y="2247900"/>
            <a:chExt cx="5276850" cy="3733800"/>
          </a:xfrm>
        </p:grpSpPr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894321B6-CF28-4E99-98C1-D8FCAB43BB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65200" y="1447800"/>
            <a:ext cx="3200400" cy="2133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F795CB3B-9905-4755-AD3A-26729B863B4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21200" y="1447800"/>
            <a:ext cx="3200400" cy="2133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D755D671-2A32-4ADE-AB67-E4489B207BC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77200" y="1447800"/>
            <a:ext cx="3200400" cy="2133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4497C54F-8B3E-4749-91A4-08F6E2C5B86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5198" y="3937000"/>
            <a:ext cx="3200401" cy="2133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9" name="Tijdelijke aanduiding voor afbeelding 38">
            <a:extLst>
              <a:ext uri="{FF2B5EF4-FFF2-40B4-BE49-F238E27FC236}">
                <a16:creationId xmlns:a16="http://schemas.microsoft.com/office/drawing/2014/main" id="{39B07FF2-B93D-46A2-B0E5-9AF6A5BCD1C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1200" y="3937000"/>
            <a:ext cx="3200400" cy="2133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FE2F91EE-8FE2-433F-84C6-30699965433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77200" y="3937000"/>
            <a:ext cx="3200400" cy="2133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2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74930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759700" y="3508729"/>
            <a:ext cx="3517900" cy="2489200"/>
            <a:chOff x="971550" y="2247900"/>
            <a:chExt cx="5276850" cy="37338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647700" y="3508732"/>
            <a:ext cx="3517900" cy="2489200"/>
            <a:chOff x="971550" y="2247900"/>
            <a:chExt cx="5276850" cy="37338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7759700" y="1019531"/>
            <a:ext cx="3517900" cy="2489200"/>
            <a:chOff x="971550" y="2247900"/>
            <a:chExt cx="5276850" cy="3733800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4200324" y="2264128"/>
            <a:ext cx="3517900" cy="2489200"/>
            <a:chOff x="971550" y="2247900"/>
            <a:chExt cx="5276850" cy="3733800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 userDrawn="1"/>
        </p:nvGrpSpPr>
        <p:grpSpPr>
          <a:xfrm>
            <a:off x="647700" y="1019532"/>
            <a:ext cx="3517900" cy="2489200"/>
            <a:chOff x="971550" y="2247900"/>
            <a:chExt cx="5276850" cy="3733800"/>
          </a:xfrm>
        </p:grpSpPr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504826" y="3724276"/>
              <a:ext cx="3276602" cy="32384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219200" y="5637029"/>
              <a:ext cx="5029200" cy="344671"/>
            </a:xfrm>
            <a:prstGeom prst="rect">
              <a:avLst/>
            </a:prstGeom>
          </p:spPr>
        </p:pic>
      </p:grp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894321B6-CF28-4E99-98C1-D8FCAB43BB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65200" y="1019532"/>
            <a:ext cx="3200400" cy="2133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F795CB3B-9905-4755-AD3A-26729B863B4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17824" y="2264129"/>
            <a:ext cx="3200400" cy="2133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D755D671-2A32-4ADE-AB67-E4489B207BC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77200" y="1019532"/>
            <a:ext cx="3200400" cy="2133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4497C54F-8B3E-4749-91A4-08F6E2C5B86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5198" y="3508732"/>
            <a:ext cx="3200401" cy="2133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FE2F91EE-8FE2-433F-84C6-30699965433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77200" y="3508732"/>
            <a:ext cx="3200400" cy="2133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8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4704DE-7400-4C87-80CF-61B4DBA4D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0"/>
            <a:ext cx="1217595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C2DAE-D2AA-40C0-B70C-8E44A155E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462" y="6392214"/>
            <a:ext cx="1267035" cy="30998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868AB3-032A-4D3E-B575-1562E1C4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2317" y="2971800"/>
            <a:ext cx="896736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1. </a:t>
            </a:r>
            <a:r>
              <a:rPr lang="en-US" dirty="0" err="1"/>
              <a:t>Introductie</a:t>
            </a:r>
            <a:r>
              <a:rPr lang="en-US" dirty="0"/>
              <a:t> 72 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D7F065-34B5-4867-AA28-350B44F3BE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610" y="93663"/>
            <a:ext cx="561197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X/X</a:t>
            </a:r>
          </a:p>
        </p:txBody>
      </p:sp>
    </p:spTree>
    <p:extLst>
      <p:ext uri="{BB962C8B-B14F-4D97-AF65-F5344CB8AC3E}">
        <p14:creationId xmlns:p14="http://schemas.microsoft.com/office/powerpoint/2010/main" val="4264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6695" y="580644"/>
            <a:ext cx="10515600" cy="489532"/>
          </a:xfrm>
        </p:spPr>
        <p:txBody>
          <a:bodyPr>
            <a:normAutofit/>
          </a:bodyPr>
          <a:lstStyle>
            <a:lvl1pPr>
              <a:defRPr sz="2800" i="1">
                <a:solidFill>
                  <a:schemeClr val="accent4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28pt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25202" y="99807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11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CB3DD-B608-468D-926A-837DEA0594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0"/>
            <a:ext cx="1217595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C2DAE-D2AA-40C0-B70C-8E44A155E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462" y="6392214"/>
            <a:ext cx="1267035" cy="30998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868AB3-032A-4D3E-B575-1562E1C4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2317" y="2971800"/>
            <a:ext cx="896736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2. </a:t>
            </a:r>
            <a:r>
              <a:rPr lang="en-US" dirty="0" err="1"/>
              <a:t>Introductie</a:t>
            </a:r>
            <a:r>
              <a:rPr lang="en-US" dirty="0"/>
              <a:t> 72 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D7F065-34B5-4867-AA28-350B44F3BE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610" y="93663"/>
            <a:ext cx="561197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X/X</a:t>
            </a:r>
          </a:p>
        </p:txBody>
      </p:sp>
    </p:spTree>
    <p:extLst>
      <p:ext uri="{BB962C8B-B14F-4D97-AF65-F5344CB8AC3E}">
        <p14:creationId xmlns:p14="http://schemas.microsoft.com/office/powerpoint/2010/main" val="41661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51FC9A-92B9-4A09-ADE0-C249B2DE7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0"/>
            <a:ext cx="1217595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C2DAE-D2AA-40C0-B70C-8E44A155E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462" y="6392214"/>
            <a:ext cx="1267035" cy="30998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868AB3-032A-4D3E-B575-1562E1C4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2317" y="2971800"/>
            <a:ext cx="896736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3. </a:t>
            </a:r>
            <a:r>
              <a:rPr lang="en-US" dirty="0" err="1"/>
              <a:t>Introductie</a:t>
            </a:r>
            <a:r>
              <a:rPr lang="en-US" dirty="0"/>
              <a:t> 72 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D7F065-34B5-4867-AA28-350B44F3BE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610" y="93663"/>
            <a:ext cx="561197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X/X</a:t>
            </a:r>
          </a:p>
        </p:txBody>
      </p:sp>
    </p:spTree>
    <p:extLst>
      <p:ext uri="{BB962C8B-B14F-4D97-AF65-F5344CB8AC3E}">
        <p14:creationId xmlns:p14="http://schemas.microsoft.com/office/powerpoint/2010/main" val="36461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D6BF3-5A5E-48E3-88E5-7AB5AC62A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0"/>
            <a:ext cx="1217595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C2DAE-D2AA-40C0-B70C-8E44A155E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462" y="6392214"/>
            <a:ext cx="1267035" cy="30998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868AB3-032A-4D3E-B575-1562E1C4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2317" y="2971800"/>
            <a:ext cx="896736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4. </a:t>
            </a:r>
            <a:r>
              <a:rPr lang="en-US" dirty="0" err="1"/>
              <a:t>Introductie</a:t>
            </a:r>
            <a:r>
              <a:rPr lang="en-US" dirty="0"/>
              <a:t> 72 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D7F065-34B5-4867-AA28-350B44F3BE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610" y="93663"/>
            <a:ext cx="561197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X/X</a:t>
            </a:r>
          </a:p>
        </p:txBody>
      </p:sp>
    </p:spTree>
    <p:extLst>
      <p:ext uri="{BB962C8B-B14F-4D97-AF65-F5344CB8AC3E}">
        <p14:creationId xmlns:p14="http://schemas.microsoft.com/office/powerpoint/2010/main" val="36064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CF2C0-AE63-44C2-BA3E-C8E385D84DF2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462" y="6396260"/>
            <a:ext cx="1270750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4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79" r:id="rId5"/>
    <p:sldLayoutId id="2147483661" r:id="rId6"/>
    <p:sldLayoutId id="2147483652" r:id="rId7"/>
    <p:sldLayoutId id="2147483662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54" r:id="rId17"/>
    <p:sldLayoutId id="2147483655" r:id="rId18"/>
    <p:sldLayoutId id="2147483664" r:id="rId19"/>
    <p:sldLayoutId id="2147483653" r:id="rId20"/>
    <p:sldLayoutId id="2147483668" r:id="rId21"/>
    <p:sldLayoutId id="2147483665" r:id="rId22"/>
    <p:sldLayoutId id="2147483666" r:id="rId23"/>
    <p:sldLayoutId id="2147483677" r:id="rId24"/>
    <p:sldLayoutId id="2147483667" r:id="rId25"/>
    <p:sldLayoutId id="2147483656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  <p:sldLayoutId id="2147483721" r:id="rId47"/>
    <p:sldLayoutId id="2147483722" r:id="rId48"/>
    <p:sldLayoutId id="2147483723" r:id="rId49"/>
    <p:sldLayoutId id="2147483724" r:id="rId50"/>
    <p:sldLayoutId id="2147483725" r:id="rId51"/>
    <p:sldLayoutId id="2147483726" r:id="rId52"/>
    <p:sldLayoutId id="2147483727" r:id="rId53"/>
    <p:sldLayoutId id="2147483728" r:id="rId54"/>
    <p:sldLayoutId id="2147483729" r:id="rId55"/>
    <p:sldLayoutId id="2147483730" r:id="rId56"/>
    <p:sldLayoutId id="2147483736" r:id="rId57"/>
    <p:sldLayoutId id="2147483745" r:id="rId58"/>
    <p:sldLayoutId id="2147483746" r:id="rId59"/>
    <p:sldLayoutId id="2147483749" r:id="rId6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microsoft.com/office/2007/relationships/hdphoto" Target="../media/hdphoto1.wdp"/><Relationship Id="rId4" Type="http://schemas.openxmlformats.org/officeDocument/2006/relationships/image" Target="../media/image47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7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50;p37">
            <a:extLst>
              <a:ext uri="{FF2B5EF4-FFF2-40B4-BE49-F238E27FC236}">
                <a16:creationId xmlns:a16="http://schemas.microsoft.com/office/drawing/2014/main" id="{DCA061AB-0FDD-4562-AC98-BE077F6FAD7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6528" y="5331125"/>
            <a:ext cx="2875472" cy="15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2226CEB-329D-48F8-847C-2AE390390D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65" y="5727454"/>
            <a:ext cx="4635749" cy="309505"/>
          </a:xfrm>
        </p:spPr>
        <p:txBody>
          <a:bodyPr/>
          <a:lstStyle/>
          <a:p>
            <a:r>
              <a:rPr lang="nl-NL" dirty="0"/>
              <a:t>Richard Spooren</a:t>
            </a:r>
            <a:endParaRPr lang="en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A1C053-0008-4AD5-B2F8-F6929A6116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7666" y="6036960"/>
            <a:ext cx="6942578" cy="280352"/>
          </a:xfrm>
        </p:spPr>
        <p:txBody>
          <a:bodyPr/>
          <a:lstStyle/>
          <a:p>
            <a:r>
              <a:rPr lang="nl-NL" dirty="0"/>
              <a:t>Eigenaar</a:t>
            </a:r>
            <a:br>
              <a:rPr lang="nl-NL" dirty="0"/>
            </a:br>
            <a:r>
              <a:rPr lang="nl-NL" dirty="0"/>
              <a:t>Condoom-Anoniem</a:t>
            </a:r>
            <a:endParaRPr lang="en-NL" dirty="0"/>
          </a:p>
        </p:txBody>
      </p:sp>
      <p:sp>
        <p:nvSpPr>
          <p:cNvPr id="12" name="Rechthoek 2">
            <a:extLst>
              <a:ext uri="{FF2B5EF4-FFF2-40B4-BE49-F238E27FC236}">
                <a16:creationId xmlns:a16="http://schemas.microsoft.com/office/drawing/2014/main" id="{8C285805-BE3E-4C32-B522-901308AAC27B}"/>
              </a:ext>
            </a:extLst>
          </p:cNvPr>
          <p:cNvSpPr/>
          <p:nvPr/>
        </p:nvSpPr>
        <p:spPr>
          <a:xfrm>
            <a:off x="0" y="0"/>
            <a:ext cx="12192000" cy="533112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270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D45B19-F3BB-498D-AE6E-B75933377E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459" y="434028"/>
            <a:ext cx="6722917" cy="1133475"/>
          </a:xfrm>
        </p:spPr>
        <p:txBody>
          <a:bodyPr/>
          <a:lstStyle/>
          <a:p>
            <a:pPr algn="l"/>
            <a:r>
              <a:rPr lang="nl-NL" sz="5400" b="1" cap="all" dirty="0"/>
              <a:t>Hoe Anoniem is Condoom-Anoniem?</a:t>
            </a:r>
          </a:p>
          <a:p>
            <a:pPr algn="l"/>
            <a:r>
              <a:rPr lang="nl-NL" sz="4400" cap="all" dirty="0"/>
              <a:t>Conversion test</a:t>
            </a:r>
            <a:br>
              <a:rPr lang="nl-NL" sz="5400" b="1" cap="all" dirty="0"/>
            </a:br>
            <a:endParaRPr lang="nl-NL" sz="4000" b="1" i="1" cap="all" dirty="0"/>
          </a:p>
        </p:txBody>
      </p:sp>
      <p:pic>
        <p:nvPicPr>
          <p:cNvPr id="3078" name="Picture 6" descr="Gerelateerde afbeelding">
            <a:extLst>
              <a:ext uri="{FF2B5EF4-FFF2-40B4-BE49-F238E27FC236}">
                <a16:creationId xmlns:a16="http://schemas.microsoft.com/office/drawing/2014/main" id="{712BE9E8-4A1F-44D3-85D3-7117C686F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51" y="2686599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ISM ECompany png">
            <a:extLst>
              <a:ext uri="{FF2B5EF4-FFF2-40B4-BE49-F238E27FC236}">
                <a16:creationId xmlns:a16="http://schemas.microsoft.com/office/drawing/2014/main" id="{517BBFFE-30E3-4652-80ED-8C14BB0F4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39" y="3677731"/>
            <a:ext cx="2215662" cy="53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59277A4-1142-4F7B-A461-7435E631036D}"/>
              </a:ext>
            </a:extLst>
          </p:cNvPr>
          <p:cNvSpPr txBox="1">
            <a:spLocks/>
          </p:cNvSpPr>
          <p:nvPr/>
        </p:nvSpPr>
        <p:spPr>
          <a:xfrm>
            <a:off x="2624711" y="6048546"/>
            <a:ext cx="6942578" cy="2803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7E7E7E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D31145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Teamlead Conversion &amp; Webanalytics</a:t>
            </a:r>
            <a:br>
              <a:rPr lang="nl-NL" dirty="0"/>
            </a:br>
            <a:r>
              <a:rPr lang="nl-NL" dirty="0"/>
              <a:t>ISM eCompany</a:t>
            </a:r>
            <a:endParaRPr lang="en-NL" dirty="0"/>
          </a:p>
        </p:txBody>
      </p:sp>
      <p:sp>
        <p:nvSpPr>
          <p:cNvPr id="10" name="Tijdelijke aanduiding voor tekst 1">
            <a:extLst>
              <a:ext uri="{FF2B5EF4-FFF2-40B4-BE49-F238E27FC236}">
                <a16:creationId xmlns:a16="http://schemas.microsoft.com/office/drawing/2014/main" id="{ACA8AB92-AEED-4DDA-A189-A47F1186E460}"/>
              </a:ext>
            </a:extLst>
          </p:cNvPr>
          <p:cNvSpPr txBox="1">
            <a:spLocks/>
          </p:cNvSpPr>
          <p:nvPr/>
        </p:nvSpPr>
        <p:spPr>
          <a:xfrm>
            <a:off x="2624711" y="5735271"/>
            <a:ext cx="4635749" cy="3095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D31145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D31145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Wouter Wensing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384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FB7A8FC-9178-4A09-84EB-C809B619E895}"/>
              </a:ext>
            </a:extLst>
          </p:cNvPr>
          <p:cNvSpPr txBox="1">
            <a:spLocks/>
          </p:cNvSpPr>
          <p:nvPr/>
        </p:nvSpPr>
        <p:spPr>
          <a:xfrm>
            <a:off x="992732" y="603504"/>
            <a:ext cx="10829153" cy="11288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311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Calibri Light" panose="020F0302020204030204" pitchFamily="34" charset="0"/>
              </a:rPr>
              <a:t>Bedankpagina poll: Waarom heb je bij ons besteld?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31FB4DC-F892-4A3E-AA74-331291966F6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" y="2306205"/>
            <a:ext cx="3378679" cy="68580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DBC3B9F-6D49-492A-A88F-7B1DC5F78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425209"/>
              </p:ext>
            </p:extLst>
          </p:nvPr>
        </p:nvGraphicFramePr>
        <p:xfrm>
          <a:off x="4173291" y="988229"/>
          <a:ext cx="756404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2FC89D5-5CBC-4D32-B2EE-B9A08C1E94CE}"/>
              </a:ext>
            </a:extLst>
          </p:cNvPr>
          <p:cNvSpPr/>
          <p:nvPr/>
        </p:nvSpPr>
        <p:spPr>
          <a:xfrm>
            <a:off x="135758" y="1351310"/>
            <a:ext cx="3582802" cy="565909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19F1F-1E75-4E76-BD44-CE232308C9CF}"/>
              </a:ext>
            </a:extLst>
          </p:cNvPr>
          <p:cNvSpPr/>
          <p:nvPr/>
        </p:nvSpPr>
        <p:spPr>
          <a:xfrm>
            <a:off x="10305035" y="442361"/>
            <a:ext cx="676638" cy="425276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278C59-C435-4BB0-9E81-93F7B1EB3714}"/>
              </a:ext>
            </a:extLst>
          </p:cNvPr>
          <p:cNvSpPr/>
          <p:nvPr/>
        </p:nvSpPr>
        <p:spPr>
          <a:xfrm>
            <a:off x="10979120" y="433760"/>
            <a:ext cx="749461" cy="42527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A49A5F-1104-401A-A6D1-089A07F60B7B}"/>
              </a:ext>
            </a:extLst>
          </p:cNvPr>
          <p:cNvCxnSpPr>
            <a:cxnSpLocks/>
          </p:cNvCxnSpPr>
          <p:nvPr/>
        </p:nvCxnSpPr>
        <p:spPr>
          <a:xfrm flipH="1">
            <a:off x="10984218" y="441853"/>
            <a:ext cx="7451" cy="780633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33F868-4249-414A-A2D4-D2B774D36755}"/>
              </a:ext>
            </a:extLst>
          </p:cNvPr>
          <p:cNvCxnSpPr>
            <a:cxnSpLocks/>
          </p:cNvCxnSpPr>
          <p:nvPr/>
        </p:nvCxnSpPr>
        <p:spPr>
          <a:xfrm flipH="1">
            <a:off x="10329333" y="859036"/>
            <a:ext cx="1399024" cy="3091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F6C8F8-D9D3-4D99-B6A5-3B4DD32E205D}"/>
              </a:ext>
            </a:extLst>
          </p:cNvPr>
          <p:cNvGrpSpPr/>
          <p:nvPr/>
        </p:nvGrpSpPr>
        <p:grpSpPr>
          <a:xfrm>
            <a:off x="10465367" y="486440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17" name="Freeform 379">
              <a:extLst>
                <a:ext uri="{FF2B5EF4-FFF2-40B4-BE49-F238E27FC236}">
                  <a16:creationId xmlns:a16="http://schemas.microsoft.com/office/drawing/2014/main" id="{82CC2896-C863-43DD-B6F8-B2326A223C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Freeform 380">
              <a:extLst>
                <a:ext uri="{FF2B5EF4-FFF2-40B4-BE49-F238E27FC236}">
                  <a16:creationId xmlns:a16="http://schemas.microsoft.com/office/drawing/2014/main" id="{3FA88191-3909-48EF-8511-F4AD585E5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Freeform 381">
              <a:extLst>
                <a:ext uri="{FF2B5EF4-FFF2-40B4-BE49-F238E27FC236}">
                  <a16:creationId xmlns:a16="http://schemas.microsoft.com/office/drawing/2014/main" id="{7AA262CD-3517-4C34-8053-7D65DBC82C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Freeform 382">
              <a:extLst>
                <a:ext uri="{FF2B5EF4-FFF2-40B4-BE49-F238E27FC236}">
                  <a16:creationId xmlns:a16="http://schemas.microsoft.com/office/drawing/2014/main" id="{2F32EBF2-0899-4266-835C-63929EAF9F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Freeform 383">
              <a:extLst>
                <a:ext uri="{FF2B5EF4-FFF2-40B4-BE49-F238E27FC236}">
                  <a16:creationId xmlns:a16="http://schemas.microsoft.com/office/drawing/2014/main" id="{CEEC7AFD-581E-4623-ABC6-F88A53A0B5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5F929A-9ACF-4155-8FF0-3A5D7893C2DF}"/>
              </a:ext>
            </a:extLst>
          </p:cNvPr>
          <p:cNvGrpSpPr/>
          <p:nvPr/>
        </p:nvGrpSpPr>
        <p:grpSpPr>
          <a:xfrm>
            <a:off x="11168530" y="479109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23" name="Freeform 379">
              <a:extLst>
                <a:ext uri="{FF2B5EF4-FFF2-40B4-BE49-F238E27FC236}">
                  <a16:creationId xmlns:a16="http://schemas.microsoft.com/office/drawing/2014/main" id="{997685E6-4039-4FEC-82A2-4D2CF90AE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Freeform 380">
              <a:extLst>
                <a:ext uri="{FF2B5EF4-FFF2-40B4-BE49-F238E27FC236}">
                  <a16:creationId xmlns:a16="http://schemas.microsoft.com/office/drawing/2014/main" id="{3F7859EE-DEEE-44AA-9939-AF54E96E76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Freeform 381">
              <a:extLst>
                <a:ext uri="{FF2B5EF4-FFF2-40B4-BE49-F238E27FC236}">
                  <a16:creationId xmlns:a16="http://schemas.microsoft.com/office/drawing/2014/main" id="{3AA8B0C8-3E3E-4BDC-8FFA-55614DE5A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Freeform 382">
              <a:extLst>
                <a:ext uri="{FF2B5EF4-FFF2-40B4-BE49-F238E27FC236}">
                  <a16:creationId xmlns:a16="http://schemas.microsoft.com/office/drawing/2014/main" id="{08A2C63C-186F-49E6-AB61-07BD5DE60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Freeform 383">
              <a:extLst>
                <a:ext uri="{FF2B5EF4-FFF2-40B4-BE49-F238E27FC236}">
                  <a16:creationId xmlns:a16="http://schemas.microsoft.com/office/drawing/2014/main" id="{8A5DE72C-107F-4EDF-8814-B363A8251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E2FA3-A3C4-48FE-B68F-0029B2AFFC60}"/>
              </a:ext>
            </a:extLst>
          </p:cNvPr>
          <p:cNvSpPr/>
          <p:nvPr/>
        </p:nvSpPr>
        <p:spPr>
          <a:xfrm>
            <a:off x="10305035" y="442361"/>
            <a:ext cx="676638" cy="425276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F849D6-6D04-40FA-A654-EEAD9DF3276A}"/>
              </a:ext>
            </a:extLst>
          </p:cNvPr>
          <p:cNvSpPr/>
          <p:nvPr/>
        </p:nvSpPr>
        <p:spPr>
          <a:xfrm>
            <a:off x="10979120" y="433760"/>
            <a:ext cx="749461" cy="42527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3C6906-3F07-4DD6-A881-2FBD412D1411}"/>
              </a:ext>
            </a:extLst>
          </p:cNvPr>
          <p:cNvCxnSpPr>
            <a:cxnSpLocks/>
          </p:cNvCxnSpPr>
          <p:nvPr/>
        </p:nvCxnSpPr>
        <p:spPr>
          <a:xfrm flipH="1">
            <a:off x="10984218" y="441853"/>
            <a:ext cx="7451" cy="780633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40E876-4579-49C0-817E-0A247789F02D}"/>
              </a:ext>
            </a:extLst>
          </p:cNvPr>
          <p:cNvCxnSpPr>
            <a:cxnSpLocks/>
          </p:cNvCxnSpPr>
          <p:nvPr/>
        </p:nvCxnSpPr>
        <p:spPr>
          <a:xfrm flipH="1">
            <a:off x="10329333" y="859036"/>
            <a:ext cx="1399024" cy="3091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E6B63A9-CC28-4C0A-A1C8-EBF5F58CB811}"/>
              </a:ext>
            </a:extLst>
          </p:cNvPr>
          <p:cNvGrpSpPr/>
          <p:nvPr/>
        </p:nvGrpSpPr>
        <p:grpSpPr>
          <a:xfrm>
            <a:off x="10465367" y="486440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33" name="Freeform 379">
              <a:extLst>
                <a:ext uri="{FF2B5EF4-FFF2-40B4-BE49-F238E27FC236}">
                  <a16:creationId xmlns:a16="http://schemas.microsoft.com/office/drawing/2014/main" id="{3EAFF671-6B44-4607-A20A-ACACC676D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4" name="Freeform 380">
              <a:extLst>
                <a:ext uri="{FF2B5EF4-FFF2-40B4-BE49-F238E27FC236}">
                  <a16:creationId xmlns:a16="http://schemas.microsoft.com/office/drawing/2014/main" id="{C4F336FE-1D82-46B6-897A-383C636A0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5" name="Freeform 381">
              <a:extLst>
                <a:ext uri="{FF2B5EF4-FFF2-40B4-BE49-F238E27FC236}">
                  <a16:creationId xmlns:a16="http://schemas.microsoft.com/office/drawing/2014/main" id="{D5A7D7D3-8A69-43CC-BC1B-30512DD77D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6" name="Freeform 382">
              <a:extLst>
                <a:ext uri="{FF2B5EF4-FFF2-40B4-BE49-F238E27FC236}">
                  <a16:creationId xmlns:a16="http://schemas.microsoft.com/office/drawing/2014/main" id="{A9050D0E-8F15-4FE3-9F61-6ECE2977F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7" name="Freeform 383">
              <a:extLst>
                <a:ext uri="{FF2B5EF4-FFF2-40B4-BE49-F238E27FC236}">
                  <a16:creationId xmlns:a16="http://schemas.microsoft.com/office/drawing/2014/main" id="{18780E4C-586A-432B-97B9-B8DE47313E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DEC4EF-A5F1-4575-A3CC-36110E90B03B}"/>
              </a:ext>
            </a:extLst>
          </p:cNvPr>
          <p:cNvGrpSpPr/>
          <p:nvPr/>
        </p:nvGrpSpPr>
        <p:grpSpPr>
          <a:xfrm>
            <a:off x="11168530" y="479109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39" name="Freeform 379">
              <a:extLst>
                <a:ext uri="{FF2B5EF4-FFF2-40B4-BE49-F238E27FC236}">
                  <a16:creationId xmlns:a16="http://schemas.microsoft.com/office/drawing/2014/main" id="{5829BF65-324A-46CB-BFFA-0390496B9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0" name="Freeform 380">
              <a:extLst>
                <a:ext uri="{FF2B5EF4-FFF2-40B4-BE49-F238E27FC236}">
                  <a16:creationId xmlns:a16="http://schemas.microsoft.com/office/drawing/2014/main" id="{F554FA90-CAEF-4C50-A43C-ADA8A2DDD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" name="Freeform 381">
              <a:extLst>
                <a:ext uri="{FF2B5EF4-FFF2-40B4-BE49-F238E27FC236}">
                  <a16:creationId xmlns:a16="http://schemas.microsoft.com/office/drawing/2014/main" id="{F47CE92B-6708-496A-A84F-023C6A247B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2" name="Freeform 382">
              <a:extLst>
                <a:ext uri="{FF2B5EF4-FFF2-40B4-BE49-F238E27FC236}">
                  <a16:creationId xmlns:a16="http://schemas.microsoft.com/office/drawing/2014/main" id="{5E96A6F9-393C-4F22-8CAF-F95A96C9CD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3" name="Freeform 383">
              <a:extLst>
                <a:ext uri="{FF2B5EF4-FFF2-40B4-BE49-F238E27FC236}">
                  <a16:creationId xmlns:a16="http://schemas.microsoft.com/office/drawing/2014/main" id="{F8E33404-D6C7-4266-8411-52FD5F5C41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0FE4B58-A653-4F6D-9429-90E7A4C475A9}"/>
              </a:ext>
            </a:extLst>
          </p:cNvPr>
          <p:cNvSpPr/>
          <p:nvPr/>
        </p:nvSpPr>
        <p:spPr>
          <a:xfrm>
            <a:off x="10305035" y="442361"/>
            <a:ext cx="676638" cy="425276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D85B486-E04E-4739-854D-A6C8F16C1B99}"/>
              </a:ext>
            </a:extLst>
          </p:cNvPr>
          <p:cNvCxnSpPr>
            <a:cxnSpLocks/>
          </p:cNvCxnSpPr>
          <p:nvPr/>
        </p:nvCxnSpPr>
        <p:spPr>
          <a:xfrm flipH="1">
            <a:off x="10984218" y="441853"/>
            <a:ext cx="7451" cy="780633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78CC63-11B3-49AA-88C7-C6C015EF1C67}"/>
              </a:ext>
            </a:extLst>
          </p:cNvPr>
          <p:cNvCxnSpPr>
            <a:cxnSpLocks/>
          </p:cNvCxnSpPr>
          <p:nvPr/>
        </p:nvCxnSpPr>
        <p:spPr>
          <a:xfrm flipH="1">
            <a:off x="10329333" y="859036"/>
            <a:ext cx="1399024" cy="3091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32349E5-3839-4D03-83A3-24FF235AFCFB}"/>
              </a:ext>
            </a:extLst>
          </p:cNvPr>
          <p:cNvGrpSpPr/>
          <p:nvPr/>
        </p:nvGrpSpPr>
        <p:grpSpPr>
          <a:xfrm>
            <a:off x="10465367" y="486440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48" name="Freeform 379">
              <a:extLst>
                <a:ext uri="{FF2B5EF4-FFF2-40B4-BE49-F238E27FC236}">
                  <a16:creationId xmlns:a16="http://schemas.microsoft.com/office/drawing/2014/main" id="{6037A7D8-F79A-46E8-95E6-765EEC1F1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Freeform 380">
              <a:extLst>
                <a:ext uri="{FF2B5EF4-FFF2-40B4-BE49-F238E27FC236}">
                  <a16:creationId xmlns:a16="http://schemas.microsoft.com/office/drawing/2014/main" id="{3BD98DF0-937B-43C9-92D1-B01ECAB394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Freeform 381">
              <a:extLst>
                <a:ext uri="{FF2B5EF4-FFF2-40B4-BE49-F238E27FC236}">
                  <a16:creationId xmlns:a16="http://schemas.microsoft.com/office/drawing/2014/main" id="{C2E2DAC2-D082-46E7-AAE7-2BF9EEC529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Freeform 382">
              <a:extLst>
                <a:ext uri="{FF2B5EF4-FFF2-40B4-BE49-F238E27FC236}">
                  <a16:creationId xmlns:a16="http://schemas.microsoft.com/office/drawing/2014/main" id="{870D07B3-2C11-4F87-84B6-465944ECFE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Freeform 383">
              <a:extLst>
                <a:ext uri="{FF2B5EF4-FFF2-40B4-BE49-F238E27FC236}">
                  <a16:creationId xmlns:a16="http://schemas.microsoft.com/office/drawing/2014/main" id="{43F9F074-CABC-4939-ACD9-6B1DCEBD1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9F00504-5CFE-432B-8E8D-87D25C0CD66A}"/>
              </a:ext>
            </a:extLst>
          </p:cNvPr>
          <p:cNvSpPr/>
          <p:nvPr/>
        </p:nvSpPr>
        <p:spPr>
          <a:xfrm>
            <a:off x="10474686" y="218321"/>
            <a:ext cx="10230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KWANTITATIEF</a:t>
            </a:r>
            <a:endParaRPr lang="en-US" b="1" dirty="0">
              <a:solidFill>
                <a:srgbClr val="3C003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5B6524-4916-4430-A7E8-02CF568C4F31}"/>
              </a:ext>
            </a:extLst>
          </p:cNvPr>
          <p:cNvSpPr/>
          <p:nvPr/>
        </p:nvSpPr>
        <p:spPr>
          <a:xfrm>
            <a:off x="10526783" y="1194707"/>
            <a:ext cx="9252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KWALITATIEF</a:t>
            </a:r>
            <a:endParaRPr lang="en-US" b="1" dirty="0">
              <a:solidFill>
                <a:srgbClr val="3C003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047362-9AB3-49C6-BB17-FB2897EE05E8}"/>
              </a:ext>
            </a:extLst>
          </p:cNvPr>
          <p:cNvSpPr/>
          <p:nvPr/>
        </p:nvSpPr>
        <p:spPr>
          <a:xfrm>
            <a:off x="5579994" y="4040777"/>
            <a:ext cx="827314" cy="1924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2B9D94-6E4E-416D-AB89-BA669679667F}"/>
              </a:ext>
            </a:extLst>
          </p:cNvPr>
          <p:cNvSpPr/>
          <p:nvPr/>
        </p:nvSpPr>
        <p:spPr>
          <a:xfrm>
            <a:off x="7836051" y="1392230"/>
            <a:ext cx="827314" cy="45731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37058C-EEFB-4AB7-B7CB-93537A227A05}"/>
              </a:ext>
            </a:extLst>
          </p:cNvPr>
          <p:cNvSpPr/>
          <p:nvPr/>
        </p:nvSpPr>
        <p:spPr>
          <a:xfrm>
            <a:off x="10229697" y="3726027"/>
            <a:ext cx="827314" cy="22729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 descr="Gerelateerde afbeelding">
            <a:extLst>
              <a:ext uri="{FF2B5EF4-FFF2-40B4-BE49-F238E27FC236}">
                <a16:creationId xmlns:a16="http://schemas.microsoft.com/office/drawing/2014/main" id="{3AEE7874-C518-4709-B99E-D3F5CA10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88" y="6286139"/>
            <a:ext cx="1315528" cy="5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Kuifje Raket - 60 cm hoog">
            <a:extLst>
              <a:ext uri="{FF2B5EF4-FFF2-40B4-BE49-F238E27FC236}">
                <a16:creationId xmlns:a16="http://schemas.microsoft.com/office/drawing/2014/main" id="{3B0118F6-FF30-43A2-A1DE-171FFD421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36" y="6333190"/>
            <a:ext cx="309186" cy="3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10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4" descr="image004">
            <a:extLst>
              <a:ext uri="{FF2B5EF4-FFF2-40B4-BE49-F238E27FC236}">
                <a16:creationId xmlns:a16="http://schemas.microsoft.com/office/drawing/2014/main" id="{6BF126FF-59BB-4EEF-A81B-F48DF2669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4" b="39730"/>
          <a:stretch/>
        </p:blipFill>
        <p:spPr bwMode="auto">
          <a:xfrm>
            <a:off x="-9970" y="1162953"/>
            <a:ext cx="6942137" cy="211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BCDC8-58A9-421F-B4B1-4257AD13F5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6696" y="580644"/>
            <a:ext cx="10168128" cy="48953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dirty="0"/>
              <a:t>Chat logs: Veel vragen over verpakking en afschriften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C02E9B-04C0-4F08-AE14-C4394068CE69}"/>
              </a:ext>
            </a:extLst>
          </p:cNvPr>
          <p:cNvSpPr/>
          <p:nvPr/>
        </p:nvSpPr>
        <p:spPr>
          <a:xfrm>
            <a:off x="10971934" y="856281"/>
            <a:ext cx="749461" cy="362420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FA2E7-A755-480E-AC68-D85C74065DB3}"/>
              </a:ext>
            </a:extLst>
          </p:cNvPr>
          <p:cNvSpPr/>
          <p:nvPr/>
        </p:nvSpPr>
        <p:spPr>
          <a:xfrm>
            <a:off x="10305035" y="442361"/>
            <a:ext cx="676638" cy="425276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72501A-A55F-4FE6-B992-A8A6B4434873}"/>
              </a:ext>
            </a:extLst>
          </p:cNvPr>
          <p:cNvSpPr/>
          <p:nvPr/>
        </p:nvSpPr>
        <p:spPr>
          <a:xfrm>
            <a:off x="10979120" y="433760"/>
            <a:ext cx="749461" cy="42527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2AE798-24D4-4BA5-A9BE-046220A258B0}"/>
              </a:ext>
            </a:extLst>
          </p:cNvPr>
          <p:cNvCxnSpPr>
            <a:cxnSpLocks/>
          </p:cNvCxnSpPr>
          <p:nvPr/>
        </p:nvCxnSpPr>
        <p:spPr>
          <a:xfrm flipH="1">
            <a:off x="10984218" y="441853"/>
            <a:ext cx="7451" cy="780633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2B980A-3889-4D2A-B9BC-AA607A02616D}"/>
              </a:ext>
            </a:extLst>
          </p:cNvPr>
          <p:cNvCxnSpPr>
            <a:cxnSpLocks/>
          </p:cNvCxnSpPr>
          <p:nvPr/>
        </p:nvCxnSpPr>
        <p:spPr>
          <a:xfrm flipH="1">
            <a:off x="10329333" y="859036"/>
            <a:ext cx="1399024" cy="3091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126" name="Picture 2" descr="image002">
            <a:extLst>
              <a:ext uri="{FF2B5EF4-FFF2-40B4-BE49-F238E27FC236}">
                <a16:creationId xmlns:a16="http://schemas.microsoft.com/office/drawing/2014/main" id="{5DA750E5-1943-48D7-8D51-DB61B4034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6" b="42890"/>
          <a:stretch/>
        </p:blipFill>
        <p:spPr bwMode="auto">
          <a:xfrm>
            <a:off x="1058683" y="2335152"/>
            <a:ext cx="6896100" cy="124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image006">
            <a:extLst>
              <a:ext uri="{FF2B5EF4-FFF2-40B4-BE49-F238E27FC236}">
                <a16:creationId xmlns:a16="http://schemas.microsoft.com/office/drawing/2014/main" id="{F719792E-8296-4EE9-A6E0-F0EFA5E0E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 b="60558"/>
          <a:stretch/>
        </p:blipFill>
        <p:spPr bwMode="auto">
          <a:xfrm>
            <a:off x="4054818" y="3278994"/>
            <a:ext cx="6858000" cy="77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2DDB7422-FDE5-4EA2-B735-FB1C019DCC3C}"/>
              </a:ext>
            </a:extLst>
          </p:cNvPr>
          <p:cNvSpPr/>
          <p:nvPr/>
        </p:nvSpPr>
        <p:spPr>
          <a:xfrm rot="20819718">
            <a:off x="4526728" y="1742779"/>
            <a:ext cx="1983664" cy="619532"/>
          </a:xfrm>
          <a:prstGeom prst="ellipse">
            <a:avLst/>
          </a:prstGeom>
          <a:noFill/>
          <a:ln w="50800">
            <a:solidFill>
              <a:srgbClr val="D31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7259B72-EC12-4983-9F4D-0089A4151E26}"/>
              </a:ext>
            </a:extLst>
          </p:cNvPr>
          <p:cNvSpPr/>
          <p:nvPr/>
        </p:nvSpPr>
        <p:spPr>
          <a:xfrm rot="20819718">
            <a:off x="5549345" y="2664799"/>
            <a:ext cx="1983664" cy="61953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199CC5-DAA9-41BC-84E7-451A1DEBE186}"/>
              </a:ext>
            </a:extLst>
          </p:cNvPr>
          <p:cNvGrpSpPr/>
          <p:nvPr/>
        </p:nvGrpSpPr>
        <p:grpSpPr>
          <a:xfrm>
            <a:off x="10465367" y="486440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20" name="Freeform 379">
              <a:extLst>
                <a:ext uri="{FF2B5EF4-FFF2-40B4-BE49-F238E27FC236}">
                  <a16:creationId xmlns:a16="http://schemas.microsoft.com/office/drawing/2014/main" id="{427F1303-AE7B-483C-BC10-6A7DD4559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Freeform 380">
              <a:extLst>
                <a:ext uri="{FF2B5EF4-FFF2-40B4-BE49-F238E27FC236}">
                  <a16:creationId xmlns:a16="http://schemas.microsoft.com/office/drawing/2014/main" id="{873515BC-AF60-412A-9E5B-ABC713BAB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2" name="Freeform 381">
              <a:extLst>
                <a:ext uri="{FF2B5EF4-FFF2-40B4-BE49-F238E27FC236}">
                  <a16:creationId xmlns:a16="http://schemas.microsoft.com/office/drawing/2014/main" id="{CD7EF870-9A84-422D-9E29-EBF0BF9AE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Freeform 382">
              <a:extLst>
                <a:ext uri="{FF2B5EF4-FFF2-40B4-BE49-F238E27FC236}">
                  <a16:creationId xmlns:a16="http://schemas.microsoft.com/office/drawing/2014/main" id="{9DCDD2BD-C911-4AF5-93EF-998B29F45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Freeform 383">
              <a:extLst>
                <a:ext uri="{FF2B5EF4-FFF2-40B4-BE49-F238E27FC236}">
                  <a16:creationId xmlns:a16="http://schemas.microsoft.com/office/drawing/2014/main" id="{BF926448-816B-4730-811A-C6829B71B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C65F0F-C7EA-45E0-9A70-80F521762243}"/>
              </a:ext>
            </a:extLst>
          </p:cNvPr>
          <p:cNvGrpSpPr/>
          <p:nvPr/>
        </p:nvGrpSpPr>
        <p:grpSpPr>
          <a:xfrm>
            <a:off x="11168530" y="479109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26" name="Freeform 379">
              <a:extLst>
                <a:ext uri="{FF2B5EF4-FFF2-40B4-BE49-F238E27FC236}">
                  <a16:creationId xmlns:a16="http://schemas.microsoft.com/office/drawing/2014/main" id="{05F1E349-F0CC-4769-9CC3-F7D843B31E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Freeform 380">
              <a:extLst>
                <a:ext uri="{FF2B5EF4-FFF2-40B4-BE49-F238E27FC236}">
                  <a16:creationId xmlns:a16="http://schemas.microsoft.com/office/drawing/2014/main" id="{2B146EB3-3562-4656-BCDB-34D7049A9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8" name="Freeform 381">
              <a:extLst>
                <a:ext uri="{FF2B5EF4-FFF2-40B4-BE49-F238E27FC236}">
                  <a16:creationId xmlns:a16="http://schemas.microsoft.com/office/drawing/2014/main" id="{F46D9E1C-7C8A-4C54-9C28-4241E5B8D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" name="Freeform 382">
              <a:extLst>
                <a:ext uri="{FF2B5EF4-FFF2-40B4-BE49-F238E27FC236}">
                  <a16:creationId xmlns:a16="http://schemas.microsoft.com/office/drawing/2014/main" id="{538240FF-34CF-45B9-8BBC-BFAFFC46D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0" name="Freeform 383">
              <a:extLst>
                <a:ext uri="{FF2B5EF4-FFF2-40B4-BE49-F238E27FC236}">
                  <a16:creationId xmlns:a16="http://schemas.microsoft.com/office/drawing/2014/main" id="{C2F0E8F4-F9D8-4D2C-9486-8E8BCCA21A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1DF44F-0873-434D-9079-EBE35FBCC300}"/>
              </a:ext>
            </a:extLst>
          </p:cNvPr>
          <p:cNvGrpSpPr/>
          <p:nvPr/>
        </p:nvGrpSpPr>
        <p:grpSpPr>
          <a:xfrm>
            <a:off x="11256643" y="901057"/>
            <a:ext cx="250106" cy="247922"/>
            <a:chOff x="-2141538" y="6581775"/>
            <a:chExt cx="1387475" cy="1512888"/>
          </a:xfrm>
          <a:solidFill>
            <a:schemeClr val="bg1"/>
          </a:solidFill>
        </p:grpSpPr>
        <p:sp>
          <p:nvSpPr>
            <p:cNvPr id="32" name="Freeform 458">
              <a:extLst>
                <a:ext uri="{FF2B5EF4-FFF2-40B4-BE49-F238E27FC236}">
                  <a16:creationId xmlns:a16="http://schemas.microsoft.com/office/drawing/2014/main" id="{FCB7994E-C5D0-4545-88E6-1340D6620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27213" y="6581775"/>
              <a:ext cx="760413" cy="755650"/>
            </a:xfrm>
            <a:custGeom>
              <a:avLst/>
              <a:gdLst>
                <a:gd name="T0" fmla="*/ 101 w 201"/>
                <a:gd name="T1" fmla="*/ 200 h 200"/>
                <a:gd name="T2" fmla="*/ 171 w 201"/>
                <a:gd name="T3" fmla="*/ 171 h 200"/>
                <a:gd name="T4" fmla="*/ 201 w 201"/>
                <a:gd name="T5" fmla="*/ 100 h 200"/>
                <a:gd name="T6" fmla="*/ 171 w 201"/>
                <a:gd name="T7" fmla="*/ 29 h 200"/>
                <a:gd name="T8" fmla="*/ 101 w 201"/>
                <a:gd name="T9" fmla="*/ 0 h 200"/>
                <a:gd name="T10" fmla="*/ 30 w 201"/>
                <a:gd name="T11" fmla="*/ 29 h 200"/>
                <a:gd name="T12" fmla="*/ 0 w 201"/>
                <a:gd name="T13" fmla="*/ 100 h 200"/>
                <a:gd name="T14" fmla="*/ 30 w 201"/>
                <a:gd name="T15" fmla="*/ 171 h 200"/>
                <a:gd name="T16" fmla="*/ 101 w 201"/>
                <a:gd name="T17" fmla="*/ 200 h 200"/>
                <a:gd name="T18" fmla="*/ 101 w 201"/>
                <a:gd name="T19" fmla="*/ 200 h 200"/>
                <a:gd name="T20" fmla="*/ 101 w 201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200">
                  <a:moveTo>
                    <a:pt x="101" y="200"/>
                  </a:moveTo>
                  <a:cubicBezTo>
                    <a:pt x="128" y="200"/>
                    <a:pt x="152" y="190"/>
                    <a:pt x="171" y="171"/>
                  </a:cubicBezTo>
                  <a:cubicBezTo>
                    <a:pt x="191" y="151"/>
                    <a:pt x="201" y="128"/>
                    <a:pt x="201" y="100"/>
                  </a:cubicBezTo>
                  <a:cubicBezTo>
                    <a:pt x="201" y="72"/>
                    <a:pt x="191" y="49"/>
                    <a:pt x="171" y="29"/>
                  </a:cubicBezTo>
                  <a:cubicBezTo>
                    <a:pt x="152" y="10"/>
                    <a:pt x="128" y="0"/>
                    <a:pt x="101" y="0"/>
                  </a:cubicBezTo>
                  <a:cubicBezTo>
                    <a:pt x="73" y="0"/>
                    <a:pt x="49" y="10"/>
                    <a:pt x="30" y="29"/>
                  </a:cubicBezTo>
                  <a:cubicBezTo>
                    <a:pt x="10" y="49"/>
                    <a:pt x="0" y="72"/>
                    <a:pt x="0" y="100"/>
                  </a:cubicBezTo>
                  <a:cubicBezTo>
                    <a:pt x="0" y="128"/>
                    <a:pt x="10" y="151"/>
                    <a:pt x="30" y="171"/>
                  </a:cubicBezTo>
                  <a:cubicBezTo>
                    <a:pt x="49" y="190"/>
                    <a:pt x="73" y="200"/>
                    <a:pt x="101" y="200"/>
                  </a:cubicBezTo>
                  <a:close/>
                  <a:moveTo>
                    <a:pt x="101" y="200"/>
                  </a:moveTo>
                  <a:cubicBezTo>
                    <a:pt x="101" y="200"/>
                    <a:pt x="101" y="200"/>
                    <a:pt x="101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3" name="Freeform 459">
              <a:extLst>
                <a:ext uri="{FF2B5EF4-FFF2-40B4-BE49-F238E27FC236}">
                  <a16:creationId xmlns:a16="http://schemas.microsoft.com/office/drawing/2014/main" id="{19508D82-8E6E-4CE0-8ADF-89EDA433C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1538" y="7277100"/>
              <a:ext cx="1387475" cy="817563"/>
            </a:xfrm>
            <a:custGeom>
              <a:avLst/>
              <a:gdLst>
                <a:gd name="T0" fmla="*/ 366 w 367"/>
                <a:gd name="T1" fmla="*/ 122 h 216"/>
                <a:gd name="T2" fmla="*/ 363 w 367"/>
                <a:gd name="T3" fmla="*/ 94 h 216"/>
                <a:gd name="T4" fmla="*/ 356 w 367"/>
                <a:gd name="T5" fmla="*/ 65 h 216"/>
                <a:gd name="T6" fmla="*/ 344 w 367"/>
                <a:gd name="T7" fmla="*/ 40 h 216"/>
                <a:gd name="T8" fmla="*/ 328 w 367"/>
                <a:gd name="T9" fmla="*/ 19 h 216"/>
                <a:gd name="T10" fmla="*/ 306 w 367"/>
                <a:gd name="T11" fmla="*/ 5 h 216"/>
                <a:gd name="T12" fmla="*/ 277 w 367"/>
                <a:gd name="T13" fmla="*/ 0 h 216"/>
                <a:gd name="T14" fmla="*/ 266 w 367"/>
                <a:gd name="T15" fmla="*/ 5 h 216"/>
                <a:gd name="T16" fmla="*/ 247 w 367"/>
                <a:gd name="T17" fmla="*/ 18 h 216"/>
                <a:gd name="T18" fmla="*/ 218 w 367"/>
                <a:gd name="T19" fmla="*/ 30 h 216"/>
                <a:gd name="T20" fmla="*/ 184 w 367"/>
                <a:gd name="T21" fmla="*/ 36 h 216"/>
                <a:gd name="T22" fmla="*/ 149 w 367"/>
                <a:gd name="T23" fmla="*/ 30 h 216"/>
                <a:gd name="T24" fmla="*/ 121 w 367"/>
                <a:gd name="T25" fmla="*/ 18 h 216"/>
                <a:gd name="T26" fmla="*/ 101 w 367"/>
                <a:gd name="T27" fmla="*/ 5 h 216"/>
                <a:gd name="T28" fmla="*/ 90 w 367"/>
                <a:gd name="T29" fmla="*/ 0 h 216"/>
                <a:gd name="T30" fmla="*/ 61 w 367"/>
                <a:gd name="T31" fmla="*/ 5 h 216"/>
                <a:gd name="T32" fmla="*/ 39 w 367"/>
                <a:gd name="T33" fmla="*/ 19 h 216"/>
                <a:gd name="T34" fmla="*/ 23 w 367"/>
                <a:gd name="T35" fmla="*/ 40 h 216"/>
                <a:gd name="T36" fmla="*/ 11 w 367"/>
                <a:gd name="T37" fmla="*/ 65 h 216"/>
                <a:gd name="T38" fmla="*/ 5 w 367"/>
                <a:gd name="T39" fmla="*/ 94 h 216"/>
                <a:gd name="T40" fmla="*/ 1 w 367"/>
                <a:gd name="T41" fmla="*/ 122 h 216"/>
                <a:gd name="T42" fmla="*/ 0 w 367"/>
                <a:gd name="T43" fmla="*/ 149 h 216"/>
                <a:gd name="T44" fmla="*/ 19 w 367"/>
                <a:gd name="T45" fmla="*/ 198 h 216"/>
                <a:gd name="T46" fmla="*/ 70 w 367"/>
                <a:gd name="T47" fmla="*/ 216 h 216"/>
                <a:gd name="T48" fmla="*/ 297 w 367"/>
                <a:gd name="T49" fmla="*/ 216 h 216"/>
                <a:gd name="T50" fmla="*/ 348 w 367"/>
                <a:gd name="T51" fmla="*/ 198 h 216"/>
                <a:gd name="T52" fmla="*/ 367 w 367"/>
                <a:gd name="T53" fmla="*/ 149 h 216"/>
                <a:gd name="T54" fmla="*/ 366 w 367"/>
                <a:gd name="T55" fmla="*/ 122 h 216"/>
                <a:gd name="T56" fmla="*/ 366 w 367"/>
                <a:gd name="T57" fmla="*/ 122 h 216"/>
                <a:gd name="T58" fmla="*/ 366 w 367"/>
                <a:gd name="T59" fmla="*/ 12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7" h="216">
                  <a:moveTo>
                    <a:pt x="366" y="122"/>
                  </a:moveTo>
                  <a:cubicBezTo>
                    <a:pt x="366" y="113"/>
                    <a:pt x="364" y="104"/>
                    <a:pt x="363" y="94"/>
                  </a:cubicBezTo>
                  <a:cubicBezTo>
                    <a:pt x="361" y="83"/>
                    <a:pt x="358" y="74"/>
                    <a:pt x="356" y="65"/>
                  </a:cubicBezTo>
                  <a:cubicBezTo>
                    <a:pt x="353" y="57"/>
                    <a:pt x="349" y="48"/>
                    <a:pt x="344" y="40"/>
                  </a:cubicBezTo>
                  <a:cubicBezTo>
                    <a:pt x="340" y="32"/>
                    <a:pt x="334" y="25"/>
                    <a:pt x="328" y="19"/>
                  </a:cubicBezTo>
                  <a:cubicBezTo>
                    <a:pt x="322" y="13"/>
                    <a:pt x="315" y="8"/>
                    <a:pt x="306" y="5"/>
                  </a:cubicBezTo>
                  <a:cubicBezTo>
                    <a:pt x="297" y="1"/>
                    <a:pt x="287" y="0"/>
                    <a:pt x="277" y="0"/>
                  </a:cubicBezTo>
                  <a:cubicBezTo>
                    <a:pt x="275" y="0"/>
                    <a:pt x="272" y="1"/>
                    <a:pt x="266" y="5"/>
                  </a:cubicBezTo>
                  <a:cubicBezTo>
                    <a:pt x="260" y="9"/>
                    <a:pt x="254" y="13"/>
                    <a:pt x="247" y="18"/>
                  </a:cubicBezTo>
                  <a:cubicBezTo>
                    <a:pt x="239" y="22"/>
                    <a:pt x="230" y="26"/>
                    <a:pt x="218" y="30"/>
                  </a:cubicBezTo>
                  <a:cubicBezTo>
                    <a:pt x="207" y="34"/>
                    <a:pt x="195" y="36"/>
                    <a:pt x="184" y="36"/>
                  </a:cubicBezTo>
                  <a:cubicBezTo>
                    <a:pt x="172" y="36"/>
                    <a:pt x="160" y="34"/>
                    <a:pt x="149" y="30"/>
                  </a:cubicBezTo>
                  <a:cubicBezTo>
                    <a:pt x="137" y="26"/>
                    <a:pt x="128" y="22"/>
                    <a:pt x="121" y="18"/>
                  </a:cubicBezTo>
                  <a:cubicBezTo>
                    <a:pt x="113" y="13"/>
                    <a:pt x="107" y="9"/>
                    <a:pt x="101" y="5"/>
                  </a:cubicBezTo>
                  <a:cubicBezTo>
                    <a:pt x="95" y="1"/>
                    <a:pt x="92" y="0"/>
                    <a:pt x="90" y="0"/>
                  </a:cubicBezTo>
                  <a:cubicBezTo>
                    <a:pt x="80" y="0"/>
                    <a:pt x="70" y="1"/>
                    <a:pt x="61" y="5"/>
                  </a:cubicBezTo>
                  <a:cubicBezTo>
                    <a:pt x="52" y="8"/>
                    <a:pt x="45" y="13"/>
                    <a:pt x="39" y="19"/>
                  </a:cubicBezTo>
                  <a:cubicBezTo>
                    <a:pt x="33" y="25"/>
                    <a:pt x="27" y="32"/>
                    <a:pt x="23" y="40"/>
                  </a:cubicBezTo>
                  <a:cubicBezTo>
                    <a:pt x="18" y="48"/>
                    <a:pt x="14" y="57"/>
                    <a:pt x="11" y="65"/>
                  </a:cubicBezTo>
                  <a:cubicBezTo>
                    <a:pt x="9" y="74"/>
                    <a:pt x="6" y="83"/>
                    <a:pt x="5" y="94"/>
                  </a:cubicBezTo>
                  <a:cubicBezTo>
                    <a:pt x="3" y="104"/>
                    <a:pt x="2" y="113"/>
                    <a:pt x="1" y="122"/>
                  </a:cubicBezTo>
                  <a:cubicBezTo>
                    <a:pt x="0" y="131"/>
                    <a:pt x="0" y="140"/>
                    <a:pt x="0" y="149"/>
                  </a:cubicBezTo>
                  <a:cubicBezTo>
                    <a:pt x="0" y="170"/>
                    <a:pt x="6" y="186"/>
                    <a:pt x="19" y="198"/>
                  </a:cubicBezTo>
                  <a:cubicBezTo>
                    <a:pt x="32" y="210"/>
                    <a:pt x="49" y="216"/>
                    <a:pt x="70" y="216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319" y="216"/>
                    <a:pt x="335" y="210"/>
                    <a:pt x="348" y="198"/>
                  </a:cubicBezTo>
                  <a:cubicBezTo>
                    <a:pt x="361" y="186"/>
                    <a:pt x="367" y="170"/>
                    <a:pt x="367" y="149"/>
                  </a:cubicBezTo>
                  <a:cubicBezTo>
                    <a:pt x="367" y="140"/>
                    <a:pt x="367" y="131"/>
                    <a:pt x="366" y="122"/>
                  </a:cubicBezTo>
                  <a:close/>
                  <a:moveTo>
                    <a:pt x="366" y="122"/>
                  </a:moveTo>
                  <a:cubicBezTo>
                    <a:pt x="366" y="122"/>
                    <a:pt x="366" y="122"/>
                    <a:pt x="366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5125" name="Picture 1" descr="image001">
            <a:extLst>
              <a:ext uri="{FF2B5EF4-FFF2-40B4-BE49-F238E27FC236}">
                <a16:creationId xmlns:a16="http://schemas.microsoft.com/office/drawing/2014/main" id="{6118524E-02AD-4268-90A6-CE824A0D4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27659" r="29591" b="50044"/>
          <a:stretch/>
        </p:blipFill>
        <p:spPr bwMode="auto">
          <a:xfrm>
            <a:off x="6895128" y="3787915"/>
            <a:ext cx="4486568" cy="756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31BC9D24-7AEC-4EE9-B07D-696DEEF87839}"/>
              </a:ext>
            </a:extLst>
          </p:cNvPr>
          <p:cNvSpPr/>
          <p:nvPr/>
        </p:nvSpPr>
        <p:spPr>
          <a:xfrm rot="20819718">
            <a:off x="8816661" y="3878309"/>
            <a:ext cx="1857404" cy="637392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CF1FE34-B3BB-4F00-90F2-AB8442E110B1}"/>
              </a:ext>
            </a:extLst>
          </p:cNvPr>
          <p:cNvSpPr/>
          <p:nvPr/>
        </p:nvSpPr>
        <p:spPr>
          <a:xfrm rot="20819718">
            <a:off x="6414851" y="3216773"/>
            <a:ext cx="1983664" cy="619532"/>
          </a:xfrm>
          <a:prstGeom prst="ellipse">
            <a:avLst/>
          </a:prstGeom>
          <a:noFill/>
          <a:ln w="50800">
            <a:solidFill>
              <a:srgbClr val="3C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DC7936-B346-42D6-BE59-2612B8AE2CBB}"/>
              </a:ext>
            </a:extLst>
          </p:cNvPr>
          <p:cNvSpPr/>
          <p:nvPr/>
        </p:nvSpPr>
        <p:spPr>
          <a:xfrm>
            <a:off x="10474686" y="218321"/>
            <a:ext cx="10230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KWANTITATIEF</a:t>
            </a:r>
            <a:endParaRPr lang="en-US" b="1" dirty="0">
              <a:solidFill>
                <a:srgbClr val="3C003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7D96AF-1FF9-4AF3-9B7B-22B7A5C8488D}"/>
              </a:ext>
            </a:extLst>
          </p:cNvPr>
          <p:cNvSpPr/>
          <p:nvPr/>
        </p:nvSpPr>
        <p:spPr>
          <a:xfrm>
            <a:off x="10544927" y="1253927"/>
            <a:ext cx="9252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KWALITATIEF</a:t>
            </a:r>
            <a:endParaRPr lang="en-US" b="1" dirty="0">
              <a:solidFill>
                <a:srgbClr val="3C003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8066670D-2A73-4D4D-A571-D94B1CFBD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671221"/>
              </p:ext>
            </p:extLst>
          </p:nvPr>
        </p:nvGraphicFramePr>
        <p:xfrm>
          <a:off x="283920" y="4575441"/>
          <a:ext cx="4891930" cy="223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8" name="Oval 37">
            <a:extLst>
              <a:ext uri="{FF2B5EF4-FFF2-40B4-BE49-F238E27FC236}">
                <a16:creationId xmlns:a16="http://schemas.microsoft.com/office/drawing/2014/main" id="{F47D4695-E4F8-40FF-B2DA-B82860136C07}"/>
              </a:ext>
            </a:extLst>
          </p:cNvPr>
          <p:cNvSpPr/>
          <p:nvPr/>
        </p:nvSpPr>
        <p:spPr>
          <a:xfrm rot="16200000">
            <a:off x="107600" y="5264249"/>
            <a:ext cx="2109202" cy="1078299"/>
          </a:xfrm>
          <a:prstGeom prst="ellipse">
            <a:avLst/>
          </a:prstGeom>
          <a:noFill/>
          <a:ln w="50800">
            <a:solidFill>
              <a:srgbClr val="3C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03CEB1E-6E3A-4B19-AA31-677DE9BD7948}"/>
              </a:ext>
            </a:extLst>
          </p:cNvPr>
          <p:cNvSpPr/>
          <p:nvPr/>
        </p:nvSpPr>
        <p:spPr>
          <a:xfrm>
            <a:off x="189371" y="4282653"/>
            <a:ext cx="3989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Meest besproken onderwerpen in de chat</a:t>
            </a:r>
          </a:p>
        </p:txBody>
      </p:sp>
      <p:pic>
        <p:nvPicPr>
          <p:cNvPr id="37" name="Picture 2" descr="Gerelateerde afbeelding">
            <a:extLst>
              <a:ext uri="{FF2B5EF4-FFF2-40B4-BE49-F238E27FC236}">
                <a16:creationId xmlns:a16="http://schemas.microsoft.com/office/drawing/2014/main" id="{42DE7589-AE68-45A6-917F-7C0DF6AF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88" y="6286139"/>
            <a:ext cx="1315528" cy="5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Kuifje Raket - 60 cm hoog">
            <a:extLst>
              <a:ext uri="{FF2B5EF4-FFF2-40B4-BE49-F238E27FC236}">
                <a16:creationId xmlns:a16="http://schemas.microsoft.com/office/drawing/2014/main" id="{86F1C2F2-ACD0-4CAF-B1A5-67FDAFD4F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36" y="6333190"/>
            <a:ext cx="309186" cy="3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46" grpId="0" animBg="1"/>
      <p:bldP spid="48" grpId="0" animBg="1"/>
      <p:bldGraphic spid="36" grpId="0">
        <p:bldAsOne/>
      </p:bldGraphic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94D1130B-3860-46FA-A6CE-78C22E1AA9E4}"/>
              </a:ext>
            </a:extLst>
          </p:cNvPr>
          <p:cNvSpPr/>
          <p:nvPr/>
        </p:nvSpPr>
        <p:spPr>
          <a:xfrm>
            <a:off x="5906617" y="3337513"/>
            <a:ext cx="4212424" cy="2017846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82C49D-234F-4E56-AEBF-9517009C3C55}"/>
              </a:ext>
            </a:extLst>
          </p:cNvPr>
          <p:cNvSpPr/>
          <p:nvPr/>
        </p:nvSpPr>
        <p:spPr>
          <a:xfrm>
            <a:off x="2134247" y="986391"/>
            <a:ext cx="3767324" cy="2367812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2A5D257-6684-4316-8DDF-A49BAECA0152}"/>
              </a:ext>
            </a:extLst>
          </p:cNvPr>
          <p:cNvSpPr/>
          <p:nvPr/>
        </p:nvSpPr>
        <p:spPr>
          <a:xfrm>
            <a:off x="5915090" y="973457"/>
            <a:ext cx="4190688" cy="236781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pic>
        <p:nvPicPr>
          <p:cNvPr id="46" name="Graphic 45" descr="Scales of Justice">
            <a:extLst>
              <a:ext uri="{FF2B5EF4-FFF2-40B4-BE49-F238E27FC236}">
                <a16:creationId xmlns:a16="http://schemas.microsoft.com/office/drawing/2014/main" id="{33EAEE4A-128F-40A3-9860-7233A34F9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1146" y="3142242"/>
            <a:ext cx="809516" cy="80951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FB7C0F-36F8-4C11-9259-1F041C45D3B3}"/>
              </a:ext>
            </a:extLst>
          </p:cNvPr>
          <p:cNvCxnSpPr>
            <a:cxnSpLocks/>
          </p:cNvCxnSpPr>
          <p:nvPr/>
        </p:nvCxnSpPr>
        <p:spPr>
          <a:xfrm flipH="1">
            <a:off x="5916416" y="1010830"/>
            <a:ext cx="10093" cy="4365584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A33916-FBB4-4908-9245-22913C80B11A}"/>
              </a:ext>
            </a:extLst>
          </p:cNvPr>
          <p:cNvSpPr txBox="1"/>
          <p:nvPr/>
        </p:nvSpPr>
        <p:spPr>
          <a:xfrm>
            <a:off x="6170540" y="3402549"/>
            <a:ext cx="3882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nl-NL" sz="2000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lantfeedback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Onduidelijkheid anonimiteit bankafschrift of verpakking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0A1DD9-204E-401B-9673-3CF1C49214F5}"/>
              </a:ext>
            </a:extLst>
          </p:cNvPr>
          <p:cNvCxnSpPr>
            <a:cxnSpLocks/>
          </p:cNvCxnSpPr>
          <p:nvPr/>
        </p:nvCxnSpPr>
        <p:spPr>
          <a:xfrm flipH="1">
            <a:off x="2161568" y="3339390"/>
            <a:ext cx="7939165" cy="0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D19A4733-87E5-40BD-B93F-889B65DED0D9}"/>
              </a:ext>
            </a:extLst>
          </p:cNvPr>
          <p:cNvSpPr/>
          <p:nvPr/>
        </p:nvSpPr>
        <p:spPr>
          <a:xfrm>
            <a:off x="5636823" y="169537"/>
            <a:ext cx="523624" cy="523624"/>
          </a:xfrm>
          <a:prstGeom prst="ellipse">
            <a:avLst/>
          </a:prstGeom>
          <a:solidFill>
            <a:srgbClr val="3C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0515B7-CB48-4174-A96E-79034F342D3F}"/>
              </a:ext>
            </a:extLst>
          </p:cNvPr>
          <p:cNvSpPr txBox="1"/>
          <p:nvPr/>
        </p:nvSpPr>
        <p:spPr>
          <a:xfrm>
            <a:off x="6117944" y="869144"/>
            <a:ext cx="3747165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Poll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Anonimiteit belangrijkste USP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46291-DD62-4BCC-890D-04585F057D5B}"/>
              </a:ext>
            </a:extLst>
          </p:cNvPr>
          <p:cNvSpPr txBox="1"/>
          <p:nvPr/>
        </p:nvSpPr>
        <p:spPr>
          <a:xfrm>
            <a:off x="2199288" y="830000"/>
            <a:ext cx="3321649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nl-NL" sz="2000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ebanalytics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Hoge uitval Productpagina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 descr="Afbeeldingsresultaat voor google tag manager logo">
            <a:extLst>
              <a:ext uri="{FF2B5EF4-FFF2-40B4-BE49-F238E27FC236}">
                <a16:creationId xmlns:a16="http://schemas.microsoft.com/office/drawing/2014/main" id="{C5F75389-0BB9-41B2-8611-D4E63693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955" y="6102784"/>
            <a:ext cx="120980" cy="8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B8F8BFC2-7A58-44D8-88B4-6A915E20647A}"/>
              </a:ext>
            </a:extLst>
          </p:cNvPr>
          <p:cNvSpPr/>
          <p:nvPr/>
        </p:nvSpPr>
        <p:spPr>
          <a:xfrm>
            <a:off x="5685198" y="5479449"/>
            <a:ext cx="432747" cy="432747"/>
          </a:xfrm>
          <a:prstGeom prst="ellipse">
            <a:avLst/>
          </a:prstGeom>
          <a:solidFill>
            <a:srgbClr val="3C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22CCACC-FB21-4059-AD71-09A5F247640D}"/>
              </a:ext>
            </a:extLst>
          </p:cNvPr>
          <p:cNvSpPr/>
          <p:nvPr/>
        </p:nvSpPr>
        <p:spPr>
          <a:xfrm>
            <a:off x="10290619" y="3050601"/>
            <a:ext cx="523624" cy="523624"/>
          </a:xfrm>
          <a:prstGeom prst="ellipse">
            <a:avLst/>
          </a:prstGeom>
          <a:solidFill>
            <a:srgbClr val="3C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BA5D225-41E3-46D7-BC99-C068EFCA2B85}"/>
              </a:ext>
            </a:extLst>
          </p:cNvPr>
          <p:cNvSpPr/>
          <p:nvPr/>
        </p:nvSpPr>
        <p:spPr>
          <a:xfrm>
            <a:off x="1480079" y="3052380"/>
            <a:ext cx="523624" cy="523624"/>
          </a:xfrm>
          <a:prstGeom prst="ellipse">
            <a:avLst/>
          </a:prstGeom>
          <a:solidFill>
            <a:srgbClr val="3C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E651A96-B6C8-45A8-9B4A-E65F45698AC6}"/>
              </a:ext>
            </a:extLst>
          </p:cNvPr>
          <p:cNvGrpSpPr/>
          <p:nvPr/>
        </p:nvGrpSpPr>
        <p:grpSpPr>
          <a:xfrm>
            <a:off x="5672375" y="246887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90" name="Freeform 379">
              <a:extLst>
                <a:ext uri="{FF2B5EF4-FFF2-40B4-BE49-F238E27FC236}">
                  <a16:creationId xmlns:a16="http://schemas.microsoft.com/office/drawing/2014/main" id="{A4413A9B-B03C-4DC9-A90A-651140E98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1" name="Freeform 380">
              <a:extLst>
                <a:ext uri="{FF2B5EF4-FFF2-40B4-BE49-F238E27FC236}">
                  <a16:creationId xmlns:a16="http://schemas.microsoft.com/office/drawing/2014/main" id="{38A8E195-1401-4977-A075-5DEB47442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2" name="Freeform 381">
              <a:extLst>
                <a:ext uri="{FF2B5EF4-FFF2-40B4-BE49-F238E27FC236}">
                  <a16:creationId xmlns:a16="http://schemas.microsoft.com/office/drawing/2014/main" id="{4599C6FB-339B-48AA-85B7-BBC590FB6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3" name="Freeform 382">
              <a:extLst>
                <a:ext uri="{FF2B5EF4-FFF2-40B4-BE49-F238E27FC236}">
                  <a16:creationId xmlns:a16="http://schemas.microsoft.com/office/drawing/2014/main" id="{FD4A4B49-58FA-4A99-8D78-E3B6CC645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4" name="Freeform 383">
              <a:extLst>
                <a:ext uri="{FF2B5EF4-FFF2-40B4-BE49-F238E27FC236}">
                  <a16:creationId xmlns:a16="http://schemas.microsoft.com/office/drawing/2014/main" id="{5D1A22A8-5828-4570-A25D-80FA586C4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0CD4296-9149-4339-A02A-F25E8120F4BE}"/>
              </a:ext>
            </a:extLst>
          </p:cNvPr>
          <p:cNvGrpSpPr/>
          <p:nvPr/>
        </p:nvGrpSpPr>
        <p:grpSpPr>
          <a:xfrm>
            <a:off x="5781727" y="5571575"/>
            <a:ext cx="250106" cy="247922"/>
            <a:chOff x="-2141538" y="6581775"/>
            <a:chExt cx="1387475" cy="1512888"/>
          </a:xfrm>
          <a:solidFill>
            <a:schemeClr val="bg1"/>
          </a:solidFill>
        </p:grpSpPr>
        <p:sp>
          <p:nvSpPr>
            <p:cNvPr id="96" name="Freeform 458">
              <a:extLst>
                <a:ext uri="{FF2B5EF4-FFF2-40B4-BE49-F238E27FC236}">
                  <a16:creationId xmlns:a16="http://schemas.microsoft.com/office/drawing/2014/main" id="{2FED248B-2365-42E2-A817-CD63DCF38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27213" y="6581775"/>
              <a:ext cx="760413" cy="755650"/>
            </a:xfrm>
            <a:custGeom>
              <a:avLst/>
              <a:gdLst>
                <a:gd name="T0" fmla="*/ 101 w 201"/>
                <a:gd name="T1" fmla="*/ 200 h 200"/>
                <a:gd name="T2" fmla="*/ 171 w 201"/>
                <a:gd name="T3" fmla="*/ 171 h 200"/>
                <a:gd name="T4" fmla="*/ 201 w 201"/>
                <a:gd name="T5" fmla="*/ 100 h 200"/>
                <a:gd name="T6" fmla="*/ 171 w 201"/>
                <a:gd name="T7" fmla="*/ 29 h 200"/>
                <a:gd name="T8" fmla="*/ 101 w 201"/>
                <a:gd name="T9" fmla="*/ 0 h 200"/>
                <a:gd name="T10" fmla="*/ 30 w 201"/>
                <a:gd name="T11" fmla="*/ 29 h 200"/>
                <a:gd name="T12" fmla="*/ 0 w 201"/>
                <a:gd name="T13" fmla="*/ 100 h 200"/>
                <a:gd name="T14" fmla="*/ 30 w 201"/>
                <a:gd name="T15" fmla="*/ 171 h 200"/>
                <a:gd name="T16" fmla="*/ 101 w 201"/>
                <a:gd name="T17" fmla="*/ 200 h 200"/>
                <a:gd name="T18" fmla="*/ 101 w 201"/>
                <a:gd name="T19" fmla="*/ 200 h 200"/>
                <a:gd name="T20" fmla="*/ 101 w 201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200">
                  <a:moveTo>
                    <a:pt x="101" y="200"/>
                  </a:moveTo>
                  <a:cubicBezTo>
                    <a:pt x="128" y="200"/>
                    <a:pt x="152" y="190"/>
                    <a:pt x="171" y="171"/>
                  </a:cubicBezTo>
                  <a:cubicBezTo>
                    <a:pt x="191" y="151"/>
                    <a:pt x="201" y="128"/>
                    <a:pt x="201" y="100"/>
                  </a:cubicBezTo>
                  <a:cubicBezTo>
                    <a:pt x="201" y="72"/>
                    <a:pt x="191" y="49"/>
                    <a:pt x="171" y="29"/>
                  </a:cubicBezTo>
                  <a:cubicBezTo>
                    <a:pt x="152" y="10"/>
                    <a:pt x="128" y="0"/>
                    <a:pt x="101" y="0"/>
                  </a:cubicBezTo>
                  <a:cubicBezTo>
                    <a:pt x="73" y="0"/>
                    <a:pt x="49" y="10"/>
                    <a:pt x="30" y="29"/>
                  </a:cubicBezTo>
                  <a:cubicBezTo>
                    <a:pt x="10" y="49"/>
                    <a:pt x="0" y="72"/>
                    <a:pt x="0" y="100"/>
                  </a:cubicBezTo>
                  <a:cubicBezTo>
                    <a:pt x="0" y="128"/>
                    <a:pt x="10" y="151"/>
                    <a:pt x="30" y="171"/>
                  </a:cubicBezTo>
                  <a:cubicBezTo>
                    <a:pt x="49" y="190"/>
                    <a:pt x="73" y="200"/>
                    <a:pt x="101" y="200"/>
                  </a:cubicBezTo>
                  <a:close/>
                  <a:moveTo>
                    <a:pt x="101" y="200"/>
                  </a:moveTo>
                  <a:cubicBezTo>
                    <a:pt x="101" y="200"/>
                    <a:pt x="101" y="200"/>
                    <a:pt x="101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7" name="Freeform 459">
              <a:extLst>
                <a:ext uri="{FF2B5EF4-FFF2-40B4-BE49-F238E27FC236}">
                  <a16:creationId xmlns:a16="http://schemas.microsoft.com/office/drawing/2014/main" id="{6DF22096-D662-43C7-A5A2-6F43F0083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1538" y="7277100"/>
              <a:ext cx="1387475" cy="817563"/>
            </a:xfrm>
            <a:custGeom>
              <a:avLst/>
              <a:gdLst>
                <a:gd name="T0" fmla="*/ 366 w 367"/>
                <a:gd name="T1" fmla="*/ 122 h 216"/>
                <a:gd name="T2" fmla="*/ 363 w 367"/>
                <a:gd name="T3" fmla="*/ 94 h 216"/>
                <a:gd name="T4" fmla="*/ 356 w 367"/>
                <a:gd name="T5" fmla="*/ 65 h 216"/>
                <a:gd name="T6" fmla="*/ 344 w 367"/>
                <a:gd name="T7" fmla="*/ 40 h 216"/>
                <a:gd name="T8" fmla="*/ 328 w 367"/>
                <a:gd name="T9" fmla="*/ 19 h 216"/>
                <a:gd name="T10" fmla="*/ 306 w 367"/>
                <a:gd name="T11" fmla="*/ 5 h 216"/>
                <a:gd name="T12" fmla="*/ 277 w 367"/>
                <a:gd name="T13" fmla="*/ 0 h 216"/>
                <a:gd name="T14" fmla="*/ 266 w 367"/>
                <a:gd name="T15" fmla="*/ 5 h 216"/>
                <a:gd name="T16" fmla="*/ 247 w 367"/>
                <a:gd name="T17" fmla="*/ 18 h 216"/>
                <a:gd name="T18" fmla="*/ 218 w 367"/>
                <a:gd name="T19" fmla="*/ 30 h 216"/>
                <a:gd name="T20" fmla="*/ 184 w 367"/>
                <a:gd name="T21" fmla="*/ 36 h 216"/>
                <a:gd name="T22" fmla="*/ 149 w 367"/>
                <a:gd name="T23" fmla="*/ 30 h 216"/>
                <a:gd name="T24" fmla="*/ 121 w 367"/>
                <a:gd name="T25" fmla="*/ 18 h 216"/>
                <a:gd name="T26" fmla="*/ 101 w 367"/>
                <a:gd name="T27" fmla="*/ 5 h 216"/>
                <a:gd name="T28" fmla="*/ 90 w 367"/>
                <a:gd name="T29" fmla="*/ 0 h 216"/>
                <a:gd name="T30" fmla="*/ 61 w 367"/>
                <a:gd name="T31" fmla="*/ 5 h 216"/>
                <a:gd name="T32" fmla="*/ 39 w 367"/>
                <a:gd name="T33" fmla="*/ 19 h 216"/>
                <a:gd name="T34" fmla="*/ 23 w 367"/>
                <a:gd name="T35" fmla="*/ 40 h 216"/>
                <a:gd name="T36" fmla="*/ 11 w 367"/>
                <a:gd name="T37" fmla="*/ 65 h 216"/>
                <a:gd name="T38" fmla="*/ 5 w 367"/>
                <a:gd name="T39" fmla="*/ 94 h 216"/>
                <a:gd name="T40" fmla="*/ 1 w 367"/>
                <a:gd name="T41" fmla="*/ 122 h 216"/>
                <a:gd name="T42" fmla="*/ 0 w 367"/>
                <a:gd name="T43" fmla="*/ 149 h 216"/>
                <a:gd name="T44" fmla="*/ 19 w 367"/>
                <a:gd name="T45" fmla="*/ 198 h 216"/>
                <a:gd name="T46" fmla="*/ 70 w 367"/>
                <a:gd name="T47" fmla="*/ 216 h 216"/>
                <a:gd name="T48" fmla="*/ 297 w 367"/>
                <a:gd name="T49" fmla="*/ 216 h 216"/>
                <a:gd name="T50" fmla="*/ 348 w 367"/>
                <a:gd name="T51" fmla="*/ 198 h 216"/>
                <a:gd name="T52" fmla="*/ 367 w 367"/>
                <a:gd name="T53" fmla="*/ 149 h 216"/>
                <a:gd name="T54" fmla="*/ 366 w 367"/>
                <a:gd name="T55" fmla="*/ 122 h 216"/>
                <a:gd name="T56" fmla="*/ 366 w 367"/>
                <a:gd name="T57" fmla="*/ 122 h 216"/>
                <a:gd name="T58" fmla="*/ 366 w 367"/>
                <a:gd name="T59" fmla="*/ 12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7" h="216">
                  <a:moveTo>
                    <a:pt x="366" y="122"/>
                  </a:moveTo>
                  <a:cubicBezTo>
                    <a:pt x="366" y="113"/>
                    <a:pt x="364" y="104"/>
                    <a:pt x="363" y="94"/>
                  </a:cubicBezTo>
                  <a:cubicBezTo>
                    <a:pt x="361" y="83"/>
                    <a:pt x="358" y="74"/>
                    <a:pt x="356" y="65"/>
                  </a:cubicBezTo>
                  <a:cubicBezTo>
                    <a:pt x="353" y="57"/>
                    <a:pt x="349" y="48"/>
                    <a:pt x="344" y="40"/>
                  </a:cubicBezTo>
                  <a:cubicBezTo>
                    <a:pt x="340" y="32"/>
                    <a:pt x="334" y="25"/>
                    <a:pt x="328" y="19"/>
                  </a:cubicBezTo>
                  <a:cubicBezTo>
                    <a:pt x="322" y="13"/>
                    <a:pt x="315" y="8"/>
                    <a:pt x="306" y="5"/>
                  </a:cubicBezTo>
                  <a:cubicBezTo>
                    <a:pt x="297" y="1"/>
                    <a:pt x="287" y="0"/>
                    <a:pt x="277" y="0"/>
                  </a:cubicBezTo>
                  <a:cubicBezTo>
                    <a:pt x="275" y="0"/>
                    <a:pt x="272" y="1"/>
                    <a:pt x="266" y="5"/>
                  </a:cubicBezTo>
                  <a:cubicBezTo>
                    <a:pt x="260" y="9"/>
                    <a:pt x="254" y="13"/>
                    <a:pt x="247" y="18"/>
                  </a:cubicBezTo>
                  <a:cubicBezTo>
                    <a:pt x="239" y="22"/>
                    <a:pt x="230" y="26"/>
                    <a:pt x="218" y="30"/>
                  </a:cubicBezTo>
                  <a:cubicBezTo>
                    <a:pt x="207" y="34"/>
                    <a:pt x="195" y="36"/>
                    <a:pt x="184" y="36"/>
                  </a:cubicBezTo>
                  <a:cubicBezTo>
                    <a:pt x="172" y="36"/>
                    <a:pt x="160" y="34"/>
                    <a:pt x="149" y="30"/>
                  </a:cubicBezTo>
                  <a:cubicBezTo>
                    <a:pt x="137" y="26"/>
                    <a:pt x="128" y="22"/>
                    <a:pt x="121" y="18"/>
                  </a:cubicBezTo>
                  <a:cubicBezTo>
                    <a:pt x="113" y="13"/>
                    <a:pt x="107" y="9"/>
                    <a:pt x="101" y="5"/>
                  </a:cubicBezTo>
                  <a:cubicBezTo>
                    <a:pt x="95" y="1"/>
                    <a:pt x="92" y="0"/>
                    <a:pt x="90" y="0"/>
                  </a:cubicBezTo>
                  <a:cubicBezTo>
                    <a:pt x="80" y="0"/>
                    <a:pt x="70" y="1"/>
                    <a:pt x="61" y="5"/>
                  </a:cubicBezTo>
                  <a:cubicBezTo>
                    <a:pt x="52" y="8"/>
                    <a:pt x="45" y="13"/>
                    <a:pt x="39" y="19"/>
                  </a:cubicBezTo>
                  <a:cubicBezTo>
                    <a:pt x="33" y="25"/>
                    <a:pt x="27" y="32"/>
                    <a:pt x="23" y="40"/>
                  </a:cubicBezTo>
                  <a:cubicBezTo>
                    <a:pt x="18" y="48"/>
                    <a:pt x="14" y="57"/>
                    <a:pt x="11" y="65"/>
                  </a:cubicBezTo>
                  <a:cubicBezTo>
                    <a:pt x="9" y="74"/>
                    <a:pt x="6" y="83"/>
                    <a:pt x="5" y="94"/>
                  </a:cubicBezTo>
                  <a:cubicBezTo>
                    <a:pt x="3" y="104"/>
                    <a:pt x="2" y="113"/>
                    <a:pt x="1" y="122"/>
                  </a:cubicBezTo>
                  <a:cubicBezTo>
                    <a:pt x="0" y="131"/>
                    <a:pt x="0" y="140"/>
                    <a:pt x="0" y="149"/>
                  </a:cubicBezTo>
                  <a:cubicBezTo>
                    <a:pt x="0" y="170"/>
                    <a:pt x="6" y="186"/>
                    <a:pt x="19" y="198"/>
                  </a:cubicBezTo>
                  <a:cubicBezTo>
                    <a:pt x="32" y="210"/>
                    <a:pt x="49" y="216"/>
                    <a:pt x="70" y="216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319" y="216"/>
                    <a:pt x="335" y="210"/>
                    <a:pt x="348" y="198"/>
                  </a:cubicBezTo>
                  <a:cubicBezTo>
                    <a:pt x="361" y="186"/>
                    <a:pt x="367" y="170"/>
                    <a:pt x="367" y="149"/>
                  </a:cubicBezTo>
                  <a:cubicBezTo>
                    <a:pt x="367" y="140"/>
                    <a:pt x="367" y="131"/>
                    <a:pt x="366" y="122"/>
                  </a:cubicBezTo>
                  <a:close/>
                  <a:moveTo>
                    <a:pt x="366" y="122"/>
                  </a:moveTo>
                  <a:cubicBezTo>
                    <a:pt x="366" y="122"/>
                    <a:pt x="366" y="122"/>
                    <a:pt x="366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98" name="Freeform 164">
            <a:extLst>
              <a:ext uri="{FF2B5EF4-FFF2-40B4-BE49-F238E27FC236}">
                <a16:creationId xmlns:a16="http://schemas.microsoft.com/office/drawing/2014/main" id="{F809673C-6461-43FE-B916-88812610304E}"/>
              </a:ext>
            </a:extLst>
          </p:cNvPr>
          <p:cNvSpPr>
            <a:spLocks noEditPoints="1"/>
          </p:cNvSpPr>
          <p:nvPr/>
        </p:nvSpPr>
        <p:spPr bwMode="auto">
          <a:xfrm>
            <a:off x="10369128" y="3174936"/>
            <a:ext cx="393668" cy="337277"/>
          </a:xfrm>
          <a:custGeom>
            <a:avLst/>
            <a:gdLst>
              <a:gd name="T0" fmla="*/ 436 w 467"/>
              <a:gd name="T1" fmla="*/ 83 h 400"/>
              <a:gd name="T2" fmla="*/ 351 w 467"/>
              <a:gd name="T3" fmla="*/ 22 h 400"/>
              <a:gd name="T4" fmla="*/ 234 w 467"/>
              <a:gd name="T5" fmla="*/ 0 h 400"/>
              <a:gd name="T6" fmla="*/ 116 w 467"/>
              <a:gd name="T7" fmla="*/ 22 h 400"/>
              <a:gd name="T8" fmla="*/ 31 w 467"/>
              <a:gd name="T9" fmla="*/ 83 h 400"/>
              <a:gd name="T10" fmla="*/ 0 w 467"/>
              <a:gd name="T11" fmla="*/ 167 h 400"/>
              <a:gd name="T12" fmla="*/ 24 w 467"/>
              <a:gd name="T13" fmla="*/ 240 h 400"/>
              <a:gd name="T14" fmla="*/ 88 w 467"/>
              <a:gd name="T15" fmla="*/ 297 h 400"/>
              <a:gd name="T16" fmla="*/ 81 w 467"/>
              <a:gd name="T17" fmla="*/ 317 h 400"/>
              <a:gd name="T18" fmla="*/ 74 w 467"/>
              <a:gd name="T19" fmla="*/ 333 h 400"/>
              <a:gd name="T20" fmla="*/ 66 w 467"/>
              <a:gd name="T21" fmla="*/ 346 h 400"/>
              <a:gd name="T22" fmla="*/ 58 w 467"/>
              <a:gd name="T23" fmla="*/ 356 h 400"/>
              <a:gd name="T24" fmla="*/ 49 w 467"/>
              <a:gd name="T25" fmla="*/ 366 h 400"/>
              <a:gd name="T26" fmla="*/ 41 w 467"/>
              <a:gd name="T27" fmla="*/ 375 h 400"/>
              <a:gd name="T28" fmla="*/ 39 w 467"/>
              <a:gd name="T29" fmla="*/ 378 h 400"/>
              <a:gd name="T30" fmla="*/ 37 w 467"/>
              <a:gd name="T31" fmla="*/ 380 h 400"/>
              <a:gd name="T32" fmla="*/ 35 w 467"/>
              <a:gd name="T33" fmla="*/ 382 h 400"/>
              <a:gd name="T34" fmla="*/ 34 w 467"/>
              <a:gd name="T35" fmla="*/ 385 h 400"/>
              <a:gd name="T36" fmla="*/ 34 w 467"/>
              <a:gd name="T37" fmla="*/ 387 h 400"/>
              <a:gd name="T38" fmla="*/ 34 w 467"/>
              <a:gd name="T39" fmla="*/ 390 h 400"/>
              <a:gd name="T40" fmla="*/ 34 w 467"/>
              <a:gd name="T41" fmla="*/ 391 h 400"/>
              <a:gd name="T42" fmla="*/ 38 w 467"/>
              <a:gd name="T43" fmla="*/ 398 h 400"/>
              <a:gd name="T44" fmla="*/ 45 w 467"/>
              <a:gd name="T45" fmla="*/ 400 h 400"/>
              <a:gd name="T46" fmla="*/ 46 w 467"/>
              <a:gd name="T47" fmla="*/ 400 h 400"/>
              <a:gd name="T48" fmla="*/ 76 w 467"/>
              <a:gd name="T49" fmla="*/ 395 h 400"/>
              <a:gd name="T50" fmla="*/ 196 w 467"/>
              <a:gd name="T51" fmla="*/ 332 h 400"/>
              <a:gd name="T52" fmla="*/ 234 w 467"/>
              <a:gd name="T53" fmla="*/ 334 h 400"/>
              <a:gd name="T54" fmla="*/ 351 w 467"/>
              <a:gd name="T55" fmla="*/ 311 h 400"/>
              <a:gd name="T56" fmla="*/ 436 w 467"/>
              <a:gd name="T57" fmla="*/ 251 h 400"/>
              <a:gd name="T58" fmla="*/ 467 w 467"/>
              <a:gd name="T59" fmla="*/ 167 h 400"/>
              <a:gd name="T60" fmla="*/ 436 w 467"/>
              <a:gd name="T61" fmla="*/ 83 h 400"/>
              <a:gd name="T62" fmla="*/ 407 w 467"/>
              <a:gd name="T63" fmla="*/ 233 h 400"/>
              <a:gd name="T64" fmla="*/ 333 w 467"/>
              <a:gd name="T65" fmla="*/ 282 h 400"/>
              <a:gd name="T66" fmla="*/ 234 w 467"/>
              <a:gd name="T67" fmla="*/ 300 h 400"/>
              <a:gd name="T68" fmla="*/ 200 w 467"/>
              <a:gd name="T69" fmla="*/ 298 h 400"/>
              <a:gd name="T70" fmla="*/ 185 w 467"/>
              <a:gd name="T71" fmla="*/ 297 h 400"/>
              <a:gd name="T72" fmla="*/ 174 w 467"/>
              <a:gd name="T73" fmla="*/ 307 h 400"/>
              <a:gd name="T74" fmla="*/ 102 w 467"/>
              <a:gd name="T75" fmla="*/ 351 h 400"/>
              <a:gd name="T76" fmla="*/ 120 w 467"/>
              <a:gd name="T77" fmla="*/ 306 h 400"/>
              <a:gd name="T78" fmla="*/ 127 w 467"/>
              <a:gd name="T79" fmla="*/ 281 h 400"/>
              <a:gd name="T80" fmla="*/ 105 w 467"/>
              <a:gd name="T81" fmla="*/ 268 h 400"/>
              <a:gd name="T82" fmla="*/ 52 w 467"/>
              <a:gd name="T83" fmla="*/ 223 h 400"/>
              <a:gd name="T84" fmla="*/ 33 w 467"/>
              <a:gd name="T85" fmla="*/ 167 h 400"/>
              <a:gd name="T86" fmla="*/ 61 w 467"/>
              <a:gd name="T87" fmla="*/ 100 h 400"/>
              <a:gd name="T88" fmla="*/ 134 w 467"/>
              <a:gd name="T89" fmla="*/ 51 h 400"/>
              <a:gd name="T90" fmla="*/ 234 w 467"/>
              <a:gd name="T91" fmla="*/ 33 h 400"/>
              <a:gd name="T92" fmla="*/ 333 w 467"/>
              <a:gd name="T93" fmla="*/ 51 h 400"/>
              <a:gd name="T94" fmla="*/ 407 w 467"/>
              <a:gd name="T95" fmla="*/ 100 h 400"/>
              <a:gd name="T96" fmla="*/ 434 w 467"/>
              <a:gd name="T97" fmla="*/ 167 h 400"/>
              <a:gd name="T98" fmla="*/ 407 w 467"/>
              <a:gd name="T99" fmla="*/ 233 h 400"/>
              <a:gd name="T100" fmla="*/ 407 w 467"/>
              <a:gd name="T101" fmla="*/ 233 h 400"/>
              <a:gd name="T102" fmla="*/ 407 w 467"/>
              <a:gd name="T103" fmla="*/ 2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67" h="400">
                <a:moveTo>
                  <a:pt x="436" y="83"/>
                </a:moveTo>
                <a:cubicBezTo>
                  <a:pt x="415" y="57"/>
                  <a:pt x="387" y="37"/>
                  <a:pt x="351" y="22"/>
                </a:cubicBezTo>
                <a:cubicBezTo>
                  <a:pt x="315" y="7"/>
                  <a:pt x="276" y="0"/>
                  <a:pt x="234" y="0"/>
                </a:cubicBezTo>
                <a:cubicBezTo>
                  <a:pt x="191" y="0"/>
                  <a:pt x="152" y="7"/>
                  <a:pt x="116" y="22"/>
                </a:cubicBezTo>
                <a:cubicBezTo>
                  <a:pt x="80" y="37"/>
                  <a:pt x="52" y="57"/>
                  <a:pt x="31" y="83"/>
                </a:cubicBezTo>
                <a:cubicBezTo>
                  <a:pt x="10" y="109"/>
                  <a:pt x="0" y="137"/>
                  <a:pt x="0" y="167"/>
                </a:cubicBezTo>
                <a:cubicBezTo>
                  <a:pt x="0" y="193"/>
                  <a:pt x="8" y="217"/>
                  <a:pt x="24" y="240"/>
                </a:cubicBezTo>
                <a:cubicBezTo>
                  <a:pt x="39" y="263"/>
                  <a:pt x="61" y="282"/>
                  <a:pt x="88" y="297"/>
                </a:cubicBezTo>
                <a:cubicBezTo>
                  <a:pt x="86" y="304"/>
                  <a:pt x="84" y="311"/>
                  <a:pt x="81" y="317"/>
                </a:cubicBezTo>
                <a:cubicBezTo>
                  <a:pt x="79" y="324"/>
                  <a:pt x="76" y="329"/>
                  <a:pt x="74" y="333"/>
                </a:cubicBezTo>
                <a:cubicBezTo>
                  <a:pt x="72" y="337"/>
                  <a:pt x="69" y="341"/>
                  <a:pt x="66" y="346"/>
                </a:cubicBezTo>
                <a:cubicBezTo>
                  <a:pt x="62" y="351"/>
                  <a:pt x="60" y="354"/>
                  <a:pt x="58" y="356"/>
                </a:cubicBezTo>
                <a:cubicBezTo>
                  <a:pt x="56" y="358"/>
                  <a:pt x="53" y="362"/>
                  <a:pt x="49" y="366"/>
                </a:cubicBezTo>
                <a:cubicBezTo>
                  <a:pt x="45" y="371"/>
                  <a:pt x="42" y="374"/>
                  <a:pt x="41" y="375"/>
                </a:cubicBezTo>
                <a:cubicBezTo>
                  <a:pt x="41" y="375"/>
                  <a:pt x="40" y="376"/>
                  <a:pt x="39" y="378"/>
                </a:cubicBezTo>
                <a:cubicBezTo>
                  <a:pt x="37" y="379"/>
                  <a:pt x="37" y="380"/>
                  <a:pt x="37" y="380"/>
                </a:cubicBezTo>
                <a:cubicBezTo>
                  <a:pt x="35" y="382"/>
                  <a:pt x="35" y="382"/>
                  <a:pt x="35" y="382"/>
                </a:cubicBezTo>
                <a:cubicBezTo>
                  <a:pt x="34" y="383"/>
                  <a:pt x="34" y="384"/>
                  <a:pt x="34" y="385"/>
                </a:cubicBezTo>
                <a:cubicBezTo>
                  <a:pt x="34" y="385"/>
                  <a:pt x="34" y="386"/>
                  <a:pt x="34" y="387"/>
                </a:cubicBezTo>
                <a:cubicBezTo>
                  <a:pt x="33" y="389"/>
                  <a:pt x="33" y="390"/>
                  <a:pt x="34" y="390"/>
                </a:cubicBezTo>
                <a:cubicBezTo>
                  <a:pt x="34" y="391"/>
                  <a:pt x="34" y="391"/>
                  <a:pt x="34" y="391"/>
                </a:cubicBezTo>
                <a:cubicBezTo>
                  <a:pt x="34" y="393"/>
                  <a:pt x="36" y="396"/>
                  <a:pt x="38" y="398"/>
                </a:cubicBezTo>
                <a:cubicBezTo>
                  <a:pt x="40" y="400"/>
                  <a:pt x="42" y="400"/>
                  <a:pt x="45" y="400"/>
                </a:cubicBezTo>
                <a:cubicBezTo>
                  <a:pt x="46" y="400"/>
                  <a:pt x="46" y="400"/>
                  <a:pt x="46" y="400"/>
                </a:cubicBezTo>
                <a:cubicBezTo>
                  <a:pt x="57" y="399"/>
                  <a:pt x="67" y="397"/>
                  <a:pt x="76" y="395"/>
                </a:cubicBezTo>
                <a:cubicBezTo>
                  <a:pt x="121" y="383"/>
                  <a:pt x="161" y="362"/>
                  <a:pt x="196" y="332"/>
                </a:cubicBezTo>
                <a:cubicBezTo>
                  <a:pt x="209" y="333"/>
                  <a:pt x="221" y="334"/>
                  <a:pt x="234" y="334"/>
                </a:cubicBezTo>
                <a:cubicBezTo>
                  <a:pt x="276" y="334"/>
                  <a:pt x="315" y="326"/>
                  <a:pt x="351" y="311"/>
                </a:cubicBezTo>
                <a:cubicBezTo>
                  <a:pt x="387" y="297"/>
                  <a:pt x="415" y="276"/>
                  <a:pt x="436" y="251"/>
                </a:cubicBezTo>
                <a:cubicBezTo>
                  <a:pt x="457" y="225"/>
                  <a:pt x="467" y="197"/>
                  <a:pt x="467" y="167"/>
                </a:cubicBezTo>
                <a:cubicBezTo>
                  <a:pt x="467" y="137"/>
                  <a:pt x="457" y="109"/>
                  <a:pt x="436" y="83"/>
                </a:cubicBezTo>
                <a:close/>
                <a:moveTo>
                  <a:pt x="407" y="233"/>
                </a:moveTo>
                <a:cubicBezTo>
                  <a:pt x="388" y="254"/>
                  <a:pt x="364" y="270"/>
                  <a:pt x="333" y="282"/>
                </a:cubicBezTo>
                <a:cubicBezTo>
                  <a:pt x="302" y="294"/>
                  <a:pt x="269" y="300"/>
                  <a:pt x="234" y="300"/>
                </a:cubicBezTo>
                <a:cubicBezTo>
                  <a:pt x="223" y="300"/>
                  <a:pt x="212" y="300"/>
                  <a:pt x="200" y="298"/>
                </a:cubicBezTo>
                <a:cubicBezTo>
                  <a:pt x="185" y="297"/>
                  <a:pt x="185" y="297"/>
                  <a:pt x="185" y="297"/>
                </a:cubicBezTo>
                <a:cubicBezTo>
                  <a:pt x="174" y="307"/>
                  <a:pt x="174" y="307"/>
                  <a:pt x="174" y="307"/>
                </a:cubicBezTo>
                <a:cubicBezTo>
                  <a:pt x="152" y="325"/>
                  <a:pt x="128" y="340"/>
                  <a:pt x="102" y="351"/>
                </a:cubicBezTo>
                <a:cubicBezTo>
                  <a:pt x="110" y="337"/>
                  <a:pt x="116" y="322"/>
                  <a:pt x="120" y="306"/>
                </a:cubicBezTo>
                <a:cubicBezTo>
                  <a:pt x="127" y="281"/>
                  <a:pt x="127" y="281"/>
                  <a:pt x="127" y="281"/>
                </a:cubicBezTo>
                <a:cubicBezTo>
                  <a:pt x="105" y="268"/>
                  <a:pt x="105" y="268"/>
                  <a:pt x="105" y="268"/>
                </a:cubicBezTo>
                <a:cubicBezTo>
                  <a:pt x="82" y="255"/>
                  <a:pt x="64" y="240"/>
                  <a:pt x="52" y="223"/>
                </a:cubicBezTo>
                <a:cubicBezTo>
                  <a:pt x="40" y="205"/>
                  <a:pt x="33" y="186"/>
                  <a:pt x="33" y="167"/>
                </a:cubicBezTo>
                <a:cubicBezTo>
                  <a:pt x="33" y="143"/>
                  <a:pt x="42" y="121"/>
                  <a:pt x="61" y="100"/>
                </a:cubicBezTo>
                <a:cubicBezTo>
                  <a:pt x="79" y="80"/>
                  <a:pt x="103" y="64"/>
                  <a:pt x="134" y="51"/>
                </a:cubicBezTo>
                <a:cubicBezTo>
                  <a:pt x="165" y="39"/>
                  <a:pt x="198" y="33"/>
                  <a:pt x="234" y="33"/>
                </a:cubicBezTo>
                <a:cubicBezTo>
                  <a:pt x="269" y="33"/>
                  <a:pt x="302" y="39"/>
                  <a:pt x="333" y="51"/>
                </a:cubicBezTo>
                <a:cubicBezTo>
                  <a:pt x="364" y="64"/>
                  <a:pt x="388" y="80"/>
                  <a:pt x="407" y="100"/>
                </a:cubicBezTo>
                <a:cubicBezTo>
                  <a:pt x="425" y="121"/>
                  <a:pt x="434" y="143"/>
                  <a:pt x="434" y="167"/>
                </a:cubicBezTo>
                <a:cubicBezTo>
                  <a:pt x="434" y="191"/>
                  <a:pt x="425" y="213"/>
                  <a:pt x="407" y="233"/>
                </a:cubicBezTo>
                <a:close/>
                <a:moveTo>
                  <a:pt x="407" y="233"/>
                </a:moveTo>
                <a:cubicBezTo>
                  <a:pt x="407" y="233"/>
                  <a:pt x="407" y="233"/>
                  <a:pt x="407" y="2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1" name="Freeform 251">
            <a:extLst>
              <a:ext uri="{FF2B5EF4-FFF2-40B4-BE49-F238E27FC236}">
                <a16:creationId xmlns:a16="http://schemas.microsoft.com/office/drawing/2014/main" id="{6BEC27DA-3BFE-414E-8B28-2F5D41E9D5C5}"/>
              </a:ext>
            </a:extLst>
          </p:cNvPr>
          <p:cNvSpPr>
            <a:spLocks noEditPoints="1"/>
          </p:cNvSpPr>
          <p:nvPr/>
        </p:nvSpPr>
        <p:spPr bwMode="auto">
          <a:xfrm>
            <a:off x="1577878" y="3178539"/>
            <a:ext cx="322805" cy="321701"/>
          </a:xfrm>
          <a:custGeom>
            <a:avLst/>
            <a:gdLst>
              <a:gd name="T0" fmla="*/ 367 w 368"/>
              <a:gd name="T1" fmla="*/ 14 h 367"/>
              <a:gd name="T2" fmla="*/ 362 w 368"/>
              <a:gd name="T3" fmla="*/ 5 h 367"/>
              <a:gd name="T4" fmla="*/ 350 w 368"/>
              <a:gd name="T5" fmla="*/ 0 h 367"/>
              <a:gd name="T6" fmla="*/ 343 w 368"/>
              <a:gd name="T7" fmla="*/ 2 h 367"/>
              <a:gd name="T8" fmla="*/ 9 w 368"/>
              <a:gd name="T9" fmla="*/ 169 h 367"/>
              <a:gd name="T10" fmla="*/ 2 w 368"/>
              <a:gd name="T11" fmla="*/ 176 h 367"/>
              <a:gd name="T12" fmla="*/ 0 w 368"/>
              <a:gd name="T13" fmla="*/ 187 h 367"/>
              <a:gd name="T14" fmla="*/ 6 w 368"/>
              <a:gd name="T15" fmla="*/ 197 h 367"/>
              <a:gd name="T16" fmla="*/ 17 w 368"/>
              <a:gd name="T17" fmla="*/ 200 h 367"/>
              <a:gd name="T18" fmla="*/ 167 w 368"/>
              <a:gd name="T19" fmla="*/ 200 h 367"/>
              <a:gd name="T20" fmla="*/ 167 w 368"/>
              <a:gd name="T21" fmla="*/ 350 h 367"/>
              <a:gd name="T22" fmla="*/ 170 w 368"/>
              <a:gd name="T23" fmla="*/ 361 h 367"/>
              <a:gd name="T24" fmla="*/ 180 w 368"/>
              <a:gd name="T25" fmla="*/ 367 h 367"/>
              <a:gd name="T26" fmla="*/ 183 w 368"/>
              <a:gd name="T27" fmla="*/ 367 h 367"/>
              <a:gd name="T28" fmla="*/ 198 w 368"/>
              <a:gd name="T29" fmla="*/ 358 h 367"/>
              <a:gd name="T30" fmla="*/ 365 w 368"/>
              <a:gd name="T31" fmla="*/ 24 h 367"/>
              <a:gd name="T32" fmla="*/ 367 w 368"/>
              <a:gd name="T33" fmla="*/ 14 h 367"/>
              <a:gd name="T34" fmla="*/ 367 w 368"/>
              <a:gd name="T35" fmla="*/ 14 h 367"/>
              <a:gd name="T36" fmla="*/ 367 w 368"/>
              <a:gd name="T37" fmla="*/ 14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8" h="367">
                <a:moveTo>
                  <a:pt x="367" y="14"/>
                </a:moveTo>
                <a:cubicBezTo>
                  <a:pt x="366" y="10"/>
                  <a:pt x="365" y="7"/>
                  <a:pt x="362" y="5"/>
                </a:cubicBezTo>
                <a:cubicBezTo>
                  <a:pt x="359" y="2"/>
                  <a:pt x="355" y="0"/>
                  <a:pt x="350" y="0"/>
                </a:cubicBezTo>
                <a:cubicBezTo>
                  <a:pt x="348" y="0"/>
                  <a:pt x="345" y="1"/>
                  <a:pt x="343" y="2"/>
                </a:cubicBezTo>
                <a:cubicBezTo>
                  <a:pt x="9" y="169"/>
                  <a:pt x="9" y="169"/>
                  <a:pt x="9" y="169"/>
                </a:cubicBezTo>
                <a:cubicBezTo>
                  <a:pt x="6" y="170"/>
                  <a:pt x="3" y="173"/>
                  <a:pt x="2" y="176"/>
                </a:cubicBezTo>
                <a:cubicBezTo>
                  <a:pt x="0" y="180"/>
                  <a:pt x="0" y="184"/>
                  <a:pt x="0" y="187"/>
                </a:cubicBezTo>
                <a:cubicBezTo>
                  <a:pt x="1" y="191"/>
                  <a:pt x="3" y="194"/>
                  <a:pt x="6" y="197"/>
                </a:cubicBezTo>
                <a:cubicBezTo>
                  <a:pt x="9" y="199"/>
                  <a:pt x="13" y="200"/>
                  <a:pt x="17" y="200"/>
                </a:cubicBezTo>
                <a:cubicBezTo>
                  <a:pt x="167" y="200"/>
                  <a:pt x="167" y="200"/>
                  <a:pt x="167" y="200"/>
                </a:cubicBezTo>
                <a:cubicBezTo>
                  <a:pt x="167" y="350"/>
                  <a:pt x="167" y="350"/>
                  <a:pt x="167" y="350"/>
                </a:cubicBezTo>
                <a:cubicBezTo>
                  <a:pt x="167" y="354"/>
                  <a:pt x="168" y="358"/>
                  <a:pt x="170" y="361"/>
                </a:cubicBezTo>
                <a:cubicBezTo>
                  <a:pt x="173" y="364"/>
                  <a:pt x="176" y="366"/>
                  <a:pt x="180" y="367"/>
                </a:cubicBezTo>
                <a:cubicBezTo>
                  <a:pt x="181" y="367"/>
                  <a:pt x="183" y="367"/>
                  <a:pt x="183" y="367"/>
                </a:cubicBezTo>
                <a:cubicBezTo>
                  <a:pt x="190" y="367"/>
                  <a:pt x="195" y="364"/>
                  <a:pt x="198" y="358"/>
                </a:cubicBezTo>
                <a:cubicBezTo>
                  <a:pt x="365" y="24"/>
                  <a:pt x="365" y="24"/>
                  <a:pt x="365" y="24"/>
                </a:cubicBezTo>
                <a:cubicBezTo>
                  <a:pt x="367" y="21"/>
                  <a:pt x="368" y="18"/>
                  <a:pt x="367" y="14"/>
                </a:cubicBezTo>
                <a:close/>
                <a:moveTo>
                  <a:pt x="367" y="14"/>
                </a:moveTo>
                <a:cubicBezTo>
                  <a:pt x="367" y="14"/>
                  <a:pt x="367" y="14"/>
                  <a:pt x="367" y="1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17FF10B-33B4-4DA5-B634-9FCD04B09051}"/>
              </a:ext>
            </a:extLst>
          </p:cNvPr>
          <p:cNvSpPr txBox="1"/>
          <p:nvPr/>
        </p:nvSpPr>
        <p:spPr>
          <a:xfrm>
            <a:off x="5150570" y="5886102"/>
            <a:ext cx="162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KWALITATIEF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5720F90-E705-47BC-99D2-40E53DC59D99}"/>
              </a:ext>
            </a:extLst>
          </p:cNvPr>
          <p:cNvSpPr/>
          <p:nvPr/>
        </p:nvSpPr>
        <p:spPr>
          <a:xfrm>
            <a:off x="10024819" y="3544595"/>
            <a:ext cx="1042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ZEGGEN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BF1A69A-D35F-4A36-AE68-C3B106B6BA00}"/>
              </a:ext>
            </a:extLst>
          </p:cNvPr>
          <p:cNvSpPr/>
          <p:nvPr/>
        </p:nvSpPr>
        <p:spPr>
          <a:xfrm>
            <a:off x="5119556" y="662511"/>
            <a:ext cx="1644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KWANTITATIEF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C72808A-AE39-40BA-841C-E7EDFC0D2C7F}"/>
              </a:ext>
            </a:extLst>
          </p:cNvPr>
          <p:cNvSpPr/>
          <p:nvPr/>
        </p:nvSpPr>
        <p:spPr>
          <a:xfrm>
            <a:off x="1386245" y="3544355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DOEN</a:t>
            </a:r>
          </a:p>
        </p:txBody>
      </p:sp>
      <p:pic>
        <p:nvPicPr>
          <p:cNvPr id="3092" name="Picture 20" descr="Afbeeldingsresultaat voor mopinion logo">
            <a:extLst>
              <a:ext uri="{FF2B5EF4-FFF2-40B4-BE49-F238E27FC236}">
                <a16:creationId xmlns:a16="http://schemas.microsoft.com/office/drawing/2014/main" id="{13C3584D-E241-4BA3-B0C7-BDDB90D64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861" y="928711"/>
            <a:ext cx="195959" cy="5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Gerelateerde afbeelding">
            <a:extLst>
              <a:ext uri="{FF2B5EF4-FFF2-40B4-BE49-F238E27FC236}">
                <a16:creationId xmlns:a16="http://schemas.microsoft.com/office/drawing/2014/main" id="{66943A5A-2186-44C8-9F7F-89C51ECB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88" y="6286139"/>
            <a:ext cx="1315528" cy="5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Kuifje Raket - 60 cm hoog">
            <a:extLst>
              <a:ext uri="{FF2B5EF4-FFF2-40B4-BE49-F238E27FC236}">
                <a16:creationId xmlns:a16="http://schemas.microsoft.com/office/drawing/2014/main" id="{0C6EBFFE-BBD2-47E1-AB1B-6EB6DC761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36" y="6333190"/>
            <a:ext cx="309186" cy="3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20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FB7A8FC-9178-4A09-84EB-C809B619E895}"/>
              </a:ext>
            </a:extLst>
          </p:cNvPr>
          <p:cNvSpPr txBox="1">
            <a:spLocks/>
          </p:cNvSpPr>
          <p:nvPr/>
        </p:nvSpPr>
        <p:spPr>
          <a:xfrm>
            <a:off x="992732" y="603504"/>
            <a:ext cx="10829153" cy="11288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311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Calibri Light" panose="020F0302020204030204" pitchFamily="34" charset="0"/>
              </a:rPr>
              <a:t>Hypothese </a:t>
            </a:r>
            <a:br>
              <a:rPr lang="nl-NL" sz="3200" dirty="0">
                <a:latin typeface="Calibri Light" panose="020F0302020204030204" pitchFamily="34" charset="0"/>
              </a:rPr>
            </a:br>
            <a:r>
              <a:rPr lang="nl-NL" sz="2400" i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Mobile: header, pdp &amp; cart</a:t>
            </a:r>
            <a:endParaRPr lang="en-US" sz="3200" i="1" dirty="0">
              <a:latin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5EA04-D17B-4E14-89F8-2950112EB901}"/>
              </a:ext>
            </a:extLst>
          </p:cNvPr>
          <p:cNvSpPr/>
          <p:nvPr/>
        </p:nvSpPr>
        <p:spPr>
          <a:xfrm>
            <a:off x="884913" y="1766544"/>
            <a:ext cx="10270979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Door de USP ‘Anonieme bezorging’ aan te passen naar...</a:t>
            </a:r>
          </a:p>
          <a:p>
            <a:pPr algn="ctr">
              <a:lnSpc>
                <a:spcPct val="150000"/>
              </a:lnSpc>
            </a:pPr>
            <a:endParaRPr lang="nl-NL" sz="2400" dirty="0">
              <a:solidFill>
                <a:schemeClr val="accent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'Geen herkenbare info op verpakking of bankafschrift</a:t>
            </a:r>
            <a:r>
              <a:rPr lang="nl-NL" sz="240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’</a:t>
            </a:r>
          </a:p>
          <a:p>
            <a:pPr algn="ctr">
              <a:lnSpc>
                <a:spcPct val="150000"/>
              </a:lnSpc>
            </a:pPr>
            <a:endParaRPr lang="nl-NL" sz="24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...begrijpen bezoekers beter wat anonieme bezorging inhoudt. Dit neemt twijfels en onzekerheid weg waardoor zij vaker hun bestelling afronden.</a:t>
            </a:r>
          </a:p>
        </p:txBody>
      </p:sp>
      <p:pic>
        <p:nvPicPr>
          <p:cNvPr id="5" name="Picture 2" descr="Gerelateerde afbeelding">
            <a:extLst>
              <a:ext uri="{FF2B5EF4-FFF2-40B4-BE49-F238E27FC236}">
                <a16:creationId xmlns:a16="http://schemas.microsoft.com/office/drawing/2014/main" id="{AE88288C-746A-402A-BFFC-09D1B2F34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88" y="6286139"/>
            <a:ext cx="1315528" cy="5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uifje Raket - 60 cm hoog">
            <a:extLst>
              <a:ext uri="{FF2B5EF4-FFF2-40B4-BE49-F238E27FC236}">
                <a16:creationId xmlns:a16="http://schemas.microsoft.com/office/drawing/2014/main" id="{70AE6139-C429-4862-9C88-48D9A1BC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36" y="6333190"/>
            <a:ext cx="309186" cy="3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04D225-E532-4C93-8835-A20C659F5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8189"/>
            <a:ext cx="5169140" cy="104922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104A78-6513-435A-ABC8-37A0739E6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442" y="4691623"/>
            <a:ext cx="3723916" cy="41445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24C02-F172-433A-95CA-C338E79A3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AB test: Verduidelijk USP ‘Anonieme bezorging’ in header </a:t>
            </a:r>
            <a:endParaRPr lang="en-US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2302992-B8B9-4136-9624-3AC2816D4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2198189"/>
            <a:ext cx="5169140" cy="10492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D3028-1596-4456-9878-CD6263AEC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25" y="4483052"/>
            <a:ext cx="4187823" cy="62302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DD9125E-EB89-4FA2-824A-D6837CC835EB}"/>
              </a:ext>
            </a:extLst>
          </p:cNvPr>
          <p:cNvSpPr/>
          <p:nvPr/>
        </p:nvSpPr>
        <p:spPr>
          <a:xfrm>
            <a:off x="6407772" y="4387801"/>
            <a:ext cx="4345303" cy="953599"/>
          </a:xfrm>
          <a:prstGeom prst="ellipse">
            <a:avLst/>
          </a:prstGeom>
          <a:noFill/>
          <a:ln w="50800">
            <a:solidFill>
              <a:srgbClr val="D31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FF62A6-965D-484F-9AED-FFE8496CB0D2}"/>
              </a:ext>
            </a:extLst>
          </p:cNvPr>
          <p:cNvSpPr/>
          <p:nvPr/>
        </p:nvSpPr>
        <p:spPr>
          <a:xfrm>
            <a:off x="7545099" y="1393649"/>
            <a:ext cx="22709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800" b="1" dirty="0">
                <a:solidFill>
                  <a:srgbClr val="F98F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 winnaar</a:t>
            </a:r>
            <a:br>
              <a:rPr lang="nl-NL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(-1.7% | 34% succeskans)</a:t>
            </a:r>
          </a:p>
          <a:p>
            <a:pPr algn="ctr"/>
            <a:endParaRPr lang="nl-NL" sz="28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04D225-E532-4C93-8835-A20C659F5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8189"/>
            <a:ext cx="5169140" cy="104922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104A78-6513-435A-ABC8-37A0739E6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442" y="4691623"/>
            <a:ext cx="3723916" cy="41445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24C02-F172-433A-95CA-C338E79A3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Segment analyse AB test</a:t>
            </a:r>
            <a:endParaRPr lang="en-US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2302992-B8B9-4136-9624-3AC2816D4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2198189"/>
            <a:ext cx="5169140" cy="10492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D3028-1596-4456-9878-CD6263AEC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25" y="4483052"/>
            <a:ext cx="4187823" cy="62302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DD9125E-EB89-4FA2-824A-D6837CC835EB}"/>
              </a:ext>
            </a:extLst>
          </p:cNvPr>
          <p:cNvSpPr/>
          <p:nvPr/>
        </p:nvSpPr>
        <p:spPr>
          <a:xfrm>
            <a:off x="6407772" y="4387801"/>
            <a:ext cx="4345303" cy="953599"/>
          </a:xfrm>
          <a:prstGeom prst="ellipse">
            <a:avLst/>
          </a:prstGeom>
          <a:noFill/>
          <a:ln w="50800">
            <a:solidFill>
              <a:srgbClr val="D31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C172AE-F68A-41ED-98E6-F63642C731FA}"/>
              </a:ext>
            </a:extLst>
          </p:cNvPr>
          <p:cNvSpPr/>
          <p:nvPr/>
        </p:nvSpPr>
        <p:spPr>
          <a:xfrm>
            <a:off x="6307769" y="1437197"/>
            <a:ext cx="5697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+ 7% transacties     </a:t>
            </a:r>
            <a:r>
              <a:rPr lang="nl-N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- 9% transacties</a:t>
            </a:r>
            <a:br>
              <a:rPr lang="nl-NL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l-NL" sz="14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Nieuwe</a:t>
            </a:r>
            <a:r>
              <a:rPr lang="nl-NL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bezoekers</a:t>
            </a:r>
            <a:r>
              <a:rPr lang="nl-NL" sz="1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nl-NL" sz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Terugkerende</a:t>
            </a:r>
            <a:r>
              <a:rPr lang="nl-NL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bezoekers</a:t>
            </a:r>
            <a:br>
              <a:rPr lang="nl-NL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4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0675DE8-1A44-4EEA-8BB1-4C7B413B8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769" y="6353822"/>
            <a:ext cx="1427827" cy="400050"/>
          </a:xfrm>
          <a:prstGeom prst="rect">
            <a:avLst/>
          </a:prstGeom>
        </p:spPr>
      </p:pic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FB7A8FC-9178-4A09-84EB-C809B619E895}"/>
              </a:ext>
            </a:extLst>
          </p:cNvPr>
          <p:cNvSpPr txBox="1">
            <a:spLocks/>
          </p:cNvSpPr>
          <p:nvPr/>
        </p:nvSpPr>
        <p:spPr>
          <a:xfrm>
            <a:off x="992732" y="603504"/>
            <a:ext cx="10829153" cy="11288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311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Calibri Light" panose="020F0302020204030204" pitchFamily="34" charset="0"/>
              </a:rPr>
              <a:t>Mogelijke verklaringen AB test resultaat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A38433-7DE7-4139-9A53-F92E40CD6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00" y="1299970"/>
            <a:ext cx="983166" cy="98316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0768B97-7673-42CC-9017-A115543A9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00" y="2861071"/>
            <a:ext cx="983166" cy="9831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3071C6-C1A1-4385-A041-02B5FF724CA3}"/>
              </a:ext>
            </a:extLst>
          </p:cNvPr>
          <p:cNvSpPr/>
          <p:nvPr/>
        </p:nvSpPr>
        <p:spPr>
          <a:xfrm>
            <a:off x="976745" y="2307073"/>
            <a:ext cx="1782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Nieuwe bezoeker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D5028D-3787-40DB-8B13-9B7353CDDDDA}"/>
              </a:ext>
            </a:extLst>
          </p:cNvPr>
          <p:cNvSpPr/>
          <p:nvPr/>
        </p:nvSpPr>
        <p:spPr>
          <a:xfrm>
            <a:off x="697252" y="3844237"/>
            <a:ext cx="2342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Terugkerende bezoeker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2C527F-2EA5-4DBD-8AAE-4AD909D2C6D7}"/>
              </a:ext>
            </a:extLst>
          </p:cNvPr>
          <p:cNvSpPr/>
          <p:nvPr/>
        </p:nvSpPr>
        <p:spPr>
          <a:xfrm>
            <a:off x="2759221" y="1664251"/>
            <a:ext cx="9371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nl-NL" sz="2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Fijn! Geen herkenbare info op verpakking op verpakking of bankafschrift</a:t>
            </a:r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6F608-E18C-4AE0-9434-D1B09F154F9B}"/>
              </a:ext>
            </a:extLst>
          </p:cNvPr>
          <p:cNvSpPr/>
          <p:nvPr/>
        </p:nvSpPr>
        <p:spPr>
          <a:xfrm>
            <a:off x="2835421" y="3054448"/>
            <a:ext cx="8253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nl-NL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Condoom-Anoniem was toch </a:t>
            </a:r>
            <a:r>
              <a:rPr lang="nl-NL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anoniem</a:t>
            </a:r>
            <a:r>
              <a:rPr lang="nl-NL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Is dat nu niet meer zo?</a:t>
            </a:r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3F095BE-ECBB-4D3F-86F0-2A57A7394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215262"/>
              </p:ext>
            </p:extLst>
          </p:nvPr>
        </p:nvGraphicFramePr>
        <p:xfrm>
          <a:off x="8763312" y="4444645"/>
          <a:ext cx="3247056" cy="210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644EECE6-0592-4C5A-9FF4-4FE8F2E41C2B}"/>
              </a:ext>
            </a:extLst>
          </p:cNvPr>
          <p:cNvSpPr/>
          <p:nvPr/>
        </p:nvSpPr>
        <p:spPr>
          <a:xfrm rot="16200000">
            <a:off x="8247860" y="4960094"/>
            <a:ext cx="2109205" cy="1078299"/>
          </a:xfrm>
          <a:prstGeom prst="ellipse">
            <a:avLst/>
          </a:prstGeom>
          <a:noFill/>
          <a:ln w="50800">
            <a:solidFill>
              <a:srgbClr val="3C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153334-97F6-4067-A43C-CA3CF8FD7482}"/>
              </a:ext>
            </a:extLst>
          </p:cNvPr>
          <p:cNvSpPr/>
          <p:nvPr/>
        </p:nvSpPr>
        <p:spPr>
          <a:xfrm>
            <a:off x="5540425" y="4109616"/>
            <a:ext cx="1427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Waarom besteld?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D5C7F1-6B3F-4F1D-9BE4-DDF55613BB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262" y="4444645"/>
            <a:ext cx="2667980" cy="198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B32F6C9-C9D1-4A4E-9313-E38AF16C36FC}"/>
              </a:ext>
            </a:extLst>
          </p:cNvPr>
          <p:cNvSpPr/>
          <p:nvPr/>
        </p:nvSpPr>
        <p:spPr>
          <a:xfrm>
            <a:off x="8679678" y="4109616"/>
            <a:ext cx="31422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Meest besproken onderwerpen in de chat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4BC39C-660C-446A-B6C5-9EAE202EC414}"/>
              </a:ext>
            </a:extLst>
          </p:cNvPr>
          <p:cNvSpPr/>
          <p:nvPr/>
        </p:nvSpPr>
        <p:spPr>
          <a:xfrm rot="16200000">
            <a:off x="6125654" y="4960097"/>
            <a:ext cx="2109202" cy="1078299"/>
          </a:xfrm>
          <a:prstGeom prst="ellipse">
            <a:avLst/>
          </a:prstGeom>
          <a:noFill/>
          <a:ln w="50800">
            <a:solidFill>
              <a:srgbClr val="3C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Graphic spid="9" grpId="0">
        <p:bldAsOne/>
      </p:bldGraphic>
      <p:bldP spid="10" grpId="0" animBg="1"/>
      <p:bldP spid="11" grpId="0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FB7A8FC-9178-4A09-84EB-C809B619E895}"/>
              </a:ext>
            </a:extLst>
          </p:cNvPr>
          <p:cNvSpPr txBox="1">
            <a:spLocks/>
          </p:cNvSpPr>
          <p:nvPr/>
        </p:nvSpPr>
        <p:spPr>
          <a:xfrm>
            <a:off x="992732" y="603504"/>
            <a:ext cx="10829153" cy="11288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311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Calibri Light" panose="020F0302020204030204" pitchFamily="34" charset="0"/>
              </a:rPr>
              <a:t>Nieuwe variant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6F608-E18C-4AE0-9434-D1B09F154F9B}"/>
              </a:ext>
            </a:extLst>
          </p:cNvPr>
          <p:cNvSpPr/>
          <p:nvPr/>
        </p:nvSpPr>
        <p:spPr>
          <a:xfrm>
            <a:off x="1717821" y="4253469"/>
            <a:ext cx="9121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nl-NL" sz="32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Anoniem: Niemand ziet waar en wat je hebt besteld!”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5EA04-D17B-4E14-89F8-2950112EB901}"/>
              </a:ext>
            </a:extLst>
          </p:cNvPr>
          <p:cNvSpPr/>
          <p:nvPr/>
        </p:nvSpPr>
        <p:spPr>
          <a:xfrm>
            <a:off x="837288" y="1344181"/>
            <a:ext cx="102709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Behoud van de term ‘</a:t>
            </a:r>
            <a:r>
              <a:rPr lang="nl-NL" sz="2400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Anoniem</a:t>
            </a:r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’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Nog meer </a:t>
            </a:r>
            <a:r>
              <a:rPr lang="nl-NL" sz="2400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vanuit de gebruiker </a:t>
            </a:r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beredeneren, waar willen zij antwoord op?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i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 iemand zien dat ik bij Condoom Anoniem heb besteld ?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i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 iemand zien wat ik bij Condoom Anoniem heb besteld? </a:t>
            </a:r>
          </a:p>
          <a:p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24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Picture 2" descr="Gerelateerde afbeelding">
            <a:extLst>
              <a:ext uri="{FF2B5EF4-FFF2-40B4-BE49-F238E27FC236}">
                <a16:creationId xmlns:a16="http://schemas.microsoft.com/office/drawing/2014/main" id="{782EAB93-756F-4111-9E69-C38043BFA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88" y="6286139"/>
            <a:ext cx="1315528" cy="5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uifje Raket - 60 cm hoog">
            <a:extLst>
              <a:ext uri="{FF2B5EF4-FFF2-40B4-BE49-F238E27FC236}">
                <a16:creationId xmlns:a16="http://schemas.microsoft.com/office/drawing/2014/main" id="{381D1E60-5674-46C8-B2EB-1AD86B28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36" y="6333190"/>
            <a:ext cx="309186" cy="3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04D225-E532-4C93-8835-A20C659F5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8189"/>
            <a:ext cx="5169140" cy="1049225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24C02-F172-433A-95CA-C338E79A3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Nieuwe variant: Verduidelijk USP ‘Anonieme bezorging’ in header </a:t>
            </a:r>
            <a:endParaRPr lang="en-US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2302992-B8B9-4136-9624-3AC2816D4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2198189"/>
            <a:ext cx="5169140" cy="10492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D3028-1596-4456-9878-CD6263AEC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25" y="4483052"/>
            <a:ext cx="4187823" cy="6230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FF62A6-965D-484F-9AED-FFE8496CB0D2}"/>
              </a:ext>
            </a:extLst>
          </p:cNvPr>
          <p:cNvSpPr/>
          <p:nvPr/>
        </p:nvSpPr>
        <p:spPr>
          <a:xfrm>
            <a:off x="7158687" y="1538937"/>
            <a:ext cx="2843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 Light" panose="020F0302020204030204" pitchFamily="34" charset="0"/>
              </a:rPr>
              <a:t>+10.0% </a:t>
            </a:r>
            <a:r>
              <a:rPr lang="en-US" sz="2800" b="1" dirty="0" err="1">
                <a:solidFill>
                  <a:srgbClr val="00B050"/>
                </a:solidFill>
                <a:latin typeface="Calibri Light" panose="020F0302020204030204" pitchFamily="34" charset="0"/>
              </a:rPr>
              <a:t>transacties</a:t>
            </a:r>
            <a:endParaRPr lang="en-NL" sz="28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D7C6D9-85C1-4ED7-9BBC-7AF7C7793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612" y="4697008"/>
            <a:ext cx="3723916" cy="41445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DD9125E-EB89-4FA2-824A-D6837CC835EB}"/>
              </a:ext>
            </a:extLst>
          </p:cNvPr>
          <p:cNvSpPr/>
          <p:nvPr/>
        </p:nvSpPr>
        <p:spPr>
          <a:xfrm>
            <a:off x="6407772" y="4387801"/>
            <a:ext cx="4345303" cy="953599"/>
          </a:xfrm>
          <a:prstGeom prst="ellipse">
            <a:avLst/>
          </a:prstGeom>
          <a:noFill/>
          <a:ln w="50800">
            <a:solidFill>
              <a:srgbClr val="D31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damajority.com/wp-content/uploads/2013/12/Colourful-Condoms-resize.jpg">
            <a:extLst>
              <a:ext uri="{FF2B5EF4-FFF2-40B4-BE49-F238E27FC236}">
                <a16:creationId xmlns:a16="http://schemas.microsoft.com/office/drawing/2014/main" id="{36D46023-A5AA-4BF0-BFF7-792EEF33A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3"/>
          <a:stretch/>
        </p:blipFill>
        <p:spPr bwMode="auto">
          <a:xfrm>
            <a:off x="-70836" y="-1159218"/>
            <a:ext cx="12586686" cy="8217244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6BF7A2-95A9-423C-8D3B-8971A1B0F7E3}"/>
              </a:ext>
            </a:extLst>
          </p:cNvPr>
          <p:cNvSpPr/>
          <p:nvPr/>
        </p:nvSpPr>
        <p:spPr>
          <a:xfrm>
            <a:off x="-152399" y="-704850"/>
            <a:ext cx="12944474" cy="762648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FB7A8FC-9178-4A09-84EB-C809B619E895}"/>
              </a:ext>
            </a:extLst>
          </p:cNvPr>
          <p:cNvSpPr txBox="1">
            <a:spLocks/>
          </p:cNvSpPr>
          <p:nvPr/>
        </p:nvSpPr>
        <p:spPr>
          <a:xfrm>
            <a:off x="992732" y="603504"/>
            <a:ext cx="10829153" cy="11288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311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Calibri Light" panose="020F0302020204030204" pitchFamily="34" charset="0"/>
              </a:rPr>
              <a:t>Learnings &amp; key take-aways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5EA04-D17B-4E14-89F8-2950112EB901}"/>
              </a:ext>
            </a:extLst>
          </p:cNvPr>
          <p:cNvSpPr/>
          <p:nvPr/>
        </p:nvSpPr>
        <p:spPr>
          <a:xfrm>
            <a:off x="837288" y="1344181"/>
            <a:ext cx="11469012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Vraag je af:</a:t>
            </a: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geven jouw proposities écht antwoord op de behoeften en vragen van je bezoekers?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Vraag het ze </a:t>
            </a: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 erachter te komen en luister!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Combineer deze inzichten </a:t>
            </a: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 andere inzichten uit kwantitatieve en kwalitatieve data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Zorg dat je oplossing zoveel mogelijk </a:t>
            </a:r>
            <a:r>
              <a:rPr lang="nl-NL" sz="2000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vanuit de gebruiker</a:t>
            </a: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beredeneerd is!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Bereik een impact van </a:t>
            </a:r>
            <a:r>
              <a:rPr lang="nl-NL" sz="2000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+10% transacties </a:t>
            </a: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 basis van een html wijziging van </a:t>
            </a:r>
            <a:r>
              <a:rPr lang="nl-NL" sz="2000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minuten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b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Leer</a:t>
            </a: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van de resultaten, deel ze en pas ze toe: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nl-NL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 descr="CA">
            <a:extLst>
              <a:ext uri="{FF2B5EF4-FFF2-40B4-BE49-F238E27FC236}">
                <a16:creationId xmlns:a16="http://schemas.microsoft.com/office/drawing/2014/main" id="{BAC0A5C1-8249-4325-B3D2-492C7E5CD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04" y="5225716"/>
            <a:ext cx="4101921" cy="6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DC5544-A48D-4B93-9361-F0491EBA7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031" y="5007837"/>
            <a:ext cx="5340927" cy="1105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A933361-6045-40F4-B286-D2DF5473C279}"/>
              </a:ext>
            </a:extLst>
          </p:cNvPr>
          <p:cNvSpPr/>
          <p:nvPr/>
        </p:nvSpPr>
        <p:spPr>
          <a:xfrm>
            <a:off x="1635347" y="5560706"/>
            <a:ext cx="4059941" cy="376350"/>
          </a:xfrm>
          <a:prstGeom prst="ellipse">
            <a:avLst/>
          </a:prstGeom>
          <a:noFill/>
          <a:ln w="28575">
            <a:solidFill>
              <a:srgbClr val="D31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fbeeldingsresultaat voor richard spooren condoom anoniem">
            <a:extLst>
              <a:ext uri="{FF2B5EF4-FFF2-40B4-BE49-F238E27FC236}">
                <a16:creationId xmlns:a16="http://schemas.microsoft.com/office/drawing/2014/main" id="{A48AF407-344A-426D-AE00-47A425A1B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1" b="30140"/>
          <a:stretch/>
        </p:blipFill>
        <p:spPr bwMode="auto">
          <a:xfrm>
            <a:off x="6297283" y="1996965"/>
            <a:ext cx="5253488" cy="3663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erelateerde afbeelding">
            <a:extLst>
              <a:ext uri="{FF2B5EF4-FFF2-40B4-BE49-F238E27FC236}">
                <a16:creationId xmlns:a16="http://schemas.microsoft.com/office/drawing/2014/main" id="{738A7EBD-BDFB-4985-A983-BA8FC2DC4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88" y="6286139"/>
            <a:ext cx="1315528" cy="5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181D4E-B2E2-4171-AA44-1E15554EF353}"/>
              </a:ext>
            </a:extLst>
          </p:cNvPr>
          <p:cNvSpPr/>
          <p:nvPr/>
        </p:nvSpPr>
        <p:spPr>
          <a:xfrm>
            <a:off x="402122" y="211038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Sinds 2004 actief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24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fysieke winkel in Veldhoven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24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2x winnaar Thuiswinkel Awards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24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Door klanten beoordeeld met een 9.5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24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Bekend van Radio &amp; TV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24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102" name="Picture 6" descr="CA">
            <a:extLst>
              <a:ext uri="{FF2B5EF4-FFF2-40B4-BE49-F238E27FC236}">
                <a16:creationId xmlns:a16="http://schemas.microsoft.com/office/drawing/2014/main" id="{1BC38811-8C8C-4B78-8060-2914EA182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67" y="458708"/>
            <a:ext cx="6162309" cy="10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uifje Raket - 60 cm hoog">
            <a:extLst>
              <a:ext uri="{FF2B5EF4-FFF2-40B4-BE49-F238E27FC236}">
                <a16:creationId xmlns:a16="http://schemas.microsoft.com/office/drawing/2014/main" id="{94881398-BEDD-47A9-8D76-12DE0565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36" y="6333190"/>
            <a:ext cx="309186" cy="3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4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2E0E97F-9913-4ADD-8A95-E00116C20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183092"/>
            <a:ext cx="12192000" cy="1133475"/>
          </a:xfrm>
        </p:spPr>
        <p:txBody>
          <a:bodyPr/>
          <a:lstStyle/>
          <a:p>
            <a:r>
              <a:rPr lang="nl-NL" dirty="0"/>
              <a:t>Bedankt!</a:t>
            </a:r>
          </a:p>
        </p:txBody>
      </p:sp>
      <p:pic>
        <p:nvPicPr>
          <p:cNvPr id="3" name="Picture 2" descr="CA">
            <a:extLst>
              <a:ext uri="{FF2B5EF4-FFF2-40B4-BE49-F238E27FC236}">
                <a16:creationId xmlns:a16="http://schemas.microsoft.com/office/drawing/2014/main" id="{877A7330-45E4-48BD-B5AF-66A71F9C5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54" y="2063416"/>
            <a:ext cx="4101921" cy="6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richard spooren condoom anoniem">
            <a:extLst>
              <a:ext uri="{FF2B5EF4-FFF2-40B4-BE49-F238E27FC236}">
                <a16:creationId xmlns:a16="http://schemas.microsoft.com/office/drawing/2014/main" id="{EC1F1ABF-8BB5-4351-9BB6-8966A1625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FB7A8FC-9178-4A09-84EB-C809B619E895}"/>
              </a:ext>
            </a:extLst>
          </p:cNvPr>
          <p:cNvSpPr txBox="1">
            <a:spLocks/>
          </p:cNvSpPr>
          <p:nvPr/>
        </p:nvSpPr>
        <p:spPr>
          <a:xfrm>
            <a:off x="8039229" y="3067964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311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Missie</a:t>
            </a:r>
            <a:endParaRPr lang="en-US" sz="4000" b="1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i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‘Het </a:t>
            </a:r>
            <a:r>
              <a:rPr lang="en-US" sz="4000" i="1" dirty="0" err="1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kopen</a:t>
            </a:r>
            <a:r>
              <a:rPr lang="en-US" sz="4000" i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van </a:t>
            </a:r>
            <a:r>
              <a:rPr lang="en-US" sz="4000" i="1" dirty="0" err="1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condooms</a:t>
            </a:r>
            <a:r>
              <a:rPr lang="en-US" sz="4000" i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zo </a:t>
            </a:r>
            <a:r>
              <a:rPr lang="en-US" sz="4000" i="1" dirty="0" err="1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laagdrempelig</a:t>
            </a:r>
            <a:r>
              <a:rPr lang="en-US" sz="4000" i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en-US" sz="4000" i="1" dirty="0" err="1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mogelijk</a:t>
            </a:r>
            <a:r>
              <a:rPr lang="en-US" sz="4000" i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en-US" sz="4000" i="1" dirty="0" err="1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maken</a:t>
            </a:r>
            <a:r>
              <a:rPr lang="en-US" sz="4000" i="1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’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A">
            <a:extLst>
              <a:ext uri="{FF2B5EF4-FFF2-40B4-BE49-F238E27FC236}">
                <a16:creationId xmlns:a16="http://schemas.microsoft.com/office/drawing/2014/main" id="{FB767052-3BC2-4237-8AF2-19617538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49" y="5263110"/>
            <a:ext cx="4101921" cy="6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0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">
            <a:extLst>
              <a:ext uri="{FF2B5EF4-FFF2-40B4-BE49-F238E27FC236}">
                <a16:creationId xmlns:a16="http://schemas.microsoft.com/office/drawing/2014/main" id="{FB767052-3BC2-4237-8AF2-19617538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62" y="2444261"/>
            <a:ext cx="9140669" cy="14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erelateerde afbeelding">
            <a:extLst>
              <a:ext uri="{FF2B5EF4-FFF2-40B4-BE49-F238E27FC236}">
                <a16:creationId xmlns:a16="http://schemas.microsoft.com/office/drawing/2014/main" id="{00594E7C-202B-4C17-B0FA-1776333CA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88" y="6286139"/>
            <a:ext cx="1315528" cy="5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uifje Raket - 60 cm hoog">
            <a:extLst>
              <a:ext uri="{FF2B5EF4-FFF2-40B4-BE49-F238E27FC236}">
                <a16:creationId xmlns:a16="http://schemas.microsoft.com/office/drawing/2014/main" id="{E084A67E-EC8E-48CE-9413-30E275907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36" y="6333190"/>
            <a:ext cx="309186" cy="3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3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">
            <a:extLst>
              <a:ext uri="{FF2B5EF4-FFF2-40B4-BE49-F238E27FC236}">
                <a16:creationId xmlns:a16="http://schemas.microsoft.com/office/drawing/2014/main" id="{FB767052-3BC2-4237-8AF2-196175380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r="9161" b="47042"/>
          <a:stretch/>
        </p:blipFill>
        <p:spPr bwMode="auto">
          <a:xfrm>
            <a:off x="4675517" y="2444261"/>
            <a:ext cx="3252158" cy="79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">
            <a:extLst>
              <a:ext uri="{FF2B5EF4-FFF2-40B4-BE49-F238E27FC236}">
                <a16:creationId xmlns:a16="http://schemas.microsoft.com/office/drawing/2014/main" id="{2ADC1737-5FB9-4772-8351-300B365A3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7" t="62395" r="48202"/>
          <a:stretch/>
        </p:blipFill>
        <p:spPr bwMode="auto">
          <a:xfrm>
            <a:off x="4675517" y="3256472"/>
            <a:ext cx="1975449" cy="5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relateerde afbeelding">
            <a:extLst>
              <a:ext uri="{FF2B5EF4-FFF2-40B4-BE49-F238E27FC236}">
                <a16:creationId xmlns:a16="http://schemas.microsoft.com/office/drawing/2014/main" id="{4B4F8613-57AA-4A6F-8D05-5057891F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88" y="6286139"/>
            <a:ext cx="1315528" cy="5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uifje Raket - 60 cm hoog">
            <a:extLst>
              <a:ext uri="{FF2B5EF4-FFF2-40B4-BE49-F238E27FC236}">
                <a16:creationId xmlns:a16="http://schemas.microsoft.com/office/drawing/2014/main" id="{6C6AF1C3-B711-4AE6-BAE9-9A1D2F9C3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36" y="6333190"/>
            <a:ext cx="309186" cy="3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03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A75C1-775F-489F-90B8-BD2BE297E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226" y="1151467"/>
            <a:ext cx="4453547" cy="5706533"/>
          </a:xfrm>
          <a:prstGeom prst="rect">
            <a:avLst/>
          </a:prstGeom>
        </p:spPr>
      </p:pic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FB7A8FC-9178-4A09-84EB-C809B619E895}"/>
              </a:ext>
            </a:extLst>
          </p:cNvPr>
          <p:cNvSpPr txBox="1">
            <a:spLocks/>
          </p:cNvSpPr>
          <p:nvPr/>
        </p:nvSpPr>
        <p:spPr>
          <a:xfrm>
            <a:off x="992732" y="603504"/>
            <a:ext cx="10829153" cy="11288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311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Calibri Light" panose="020F0302020204030204" pitchFamily="34" charset="0"/>
              </a:rPr>
              <a:t>Oude situatie: USP: Anonieme bezorging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913D83-4D66-49EC-A6DE-E8BB4C3AB8E7}"/>
              </a:ext>
            </a:extLst>
          </p:cNvPr>
          <p:cNvSpPr/>
          <p:nvPr/>
        </p:nvSpPr>
        <p:spPr>
          <a:xfrm rot="20819718">
            <a:off x="4894059" y="3603122"/>
            <a:ext cx="2621332" cy="803221"/>
          </a:xfrm>
          <a:prstGeom prst="ellipse">
            <a:avLst/>
          </a:prstGeom>
          <a:noFill/>
          <a:ln w="28575">
            <a:solidFill>
              <a:srgbClr val="D31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94D1130B-3860-46FA-A6CE-78C22E1AA9E4}"/>
              </a:ext>
            </a:extLst>
          </p:cNvPr>
          <p:cNvSpPr/>
          <p:nvPr/>
        </p:nvSpPr>
        <p:spPr>
          <a:xfrm>
            <a:off x="5906617" y="3337513"/>
            <a:ext cx="4212424" cy="2017846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82C49D-234F-4E56-AEBF-9517009C3C55}"/>
              </a:ext>
            </a:extLst>
          </p:cNvPr>
          <p:cNvSpPr/>
          <p:nvPr/>
        </p:nvSpPr>
        <p:spPr>
          <a:xfrm>
            <a:off x="2143260" y="971577"/>
            <a:ext cx="3767324" cy="2367812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8D3A4A5-35C1-4A54-A7B4-531A7F5B6CAD}"/>
              </a:ext>
            </a:extLst>
          </p:cNvPr>
          <p:cNvSpPr/>
          <p:nvPr/>
        </p:nvSpPr>
        <p:spPr>
          <a:xfrm>
            <a:off x="2138754" y="3339388"/>
            <a:ext cx="3767324" cy="2004137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2A5D257-6684-4316-8DDF-A49BAECA0152}"/>
              </a:ext>
            </a:extLst>
          </p:cNvPr>
          <p:cNvSpPr/>
          <p:nvPr/>
        </p:nvSpPr>
        <p:spPr>
          <a:xfrm>
            <a:off x="5915090" y="973457"/>
            <a:ext cx="4190688" cy="236781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pic>
        <p:nvPicPr>
          <p:cNvPr id="46" name="Graphic 45" descr="Scales of Justice">
            <a:extLst>
              <a:ext uri="{FF2B5EF4-FFF2-40B4-BE49-F238E27FC236}">
                <a16:creationId xmlns:a16="http://schemas.microsoft.com/office/drawing/2014/main" id="{33EAEE4A-128F-40A3-9860-7233A34F9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4978" y="2980473"/>
            <a:ext cx="1493373" cy="149337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FB7C0F-36F8-4C11-9259-1F041C45D3B3}"/>
              </a:ext>
            </a:extLst>
          </p:cNvPr>
          <p:cNvCxnSpPr>
            <a:cxnSpLocks/>
          </p:cNvCxnSpPr>
          <p:nvPr/>
        </p:nvCxnSpPr>
        <p:spPr>
          <a:xfrm flipH="1">
            <a:off x="5901572" y="976579"/>
            <a:ext cx="10093" cy="4365584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A33916-FBB4-4908-9245-22913C80B11A}"/>
              </a:ext>
            </a:extLst>
          </p:cNvPr>
          <p:cNvSpPr txBox="1"/>
          <p:nvPr/>
        </p:nvSpPr>
        <p:spPr>
          <a:xfrm>
            <a:off x="6996718" y="3531249"/>
            <a:ext cx="286066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Klantenservice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2">
                    <a:lumMod val="10000"/>
                    <a:alpha val="2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Actieve k</a:t>
            </a:r>
            <a:r>
              <a:rPr lang="en-US" sz="2000" dirty="0" err="1">
                <a:solidFill>
                  <a:schemeClr val="tx2">
                    <a:lumMod val="10000"/>
                    <a:alpha val="2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lantfeedback</a:t>
            </a:r>
            <a:endParaRPr lang="en-US" sz="2000" dirty="0">
              <a:solidFill>
                <a:schemeClr val="tx2">
                  <a:lumMod val="10000"/>
                  <a:alpha val="2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2">
                    <a:lumMod val="10000"/>
                    <a:alpha val="2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n-US" sz="2000" dirty="0" err="1">
                <a:solidFill>
                  <a:schemeClr val="tx2">
                    <a:lumMod val="10000"/>
                    <a:alpha val="2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eview</a:t>
            </a:r>
            <a:r>
              <a:rPr lang="en-US" sz="2000" dirty="0">
                <a:solidFill>
                  <a:schemeClr val="tx2">
                    <a:lumMod val="10000"/>
                    <a:alpha val="2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analyses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0A1DD9-204E-401B-9673-3CF1C49214F5}"/>
              </a:ext>
            </a:extLst>
          </p:cNvPr>
          <p:cNvCxnSpPr>
            <a:cxnSpLocks/>
          </p:cNvCxnSpPr>
          <p:nvPr/>
        </p:nvCxnSpPr>
        <p:spPr>
          <a:xfrm flipH="1">
            <a:off x="2161568" y="3339390"/>
            <a:ext cx="7939165" cy="0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D19A4733-87E5-40BD-B93F-889B65DED0D9}"/>
              </a:ext>
            </a:extLst>
          </p:cNvPr>
          <p:cNvSpPr/>
          <p:nvPr/>
        </p:nvSpPr>
        <p:spPr>
          <a:xfrm>
            <a:off x="5636823" y="169537"/>
            <a:ext cx="523624" cy="523624"/>
          </a:xfrm>
          <a:prstGeom prst="ellipse">
            <a:avLst/>
          </a:prstGeom>
          <a:solidFill>
            <a:srgbClr val="3C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0515B7-CB48-4174-A96E-79034F342D3F}"/>
              </a:ext>
            </a:extLst>
          </p:cNvPr>
          <p:cNvSpPr txBox="1"/>
          <p:nvPr/>
        </p:nvSpPr>
        <p:spPr>
          <a:xfrm>
            <a:off x="7035028" y="1183362"/>
            <a:ext cx="3112506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Polls /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Enquetes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2">
                    <a:lumMod val="10000"/>
                    <a:alpha val="2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Marktonderzoek</a:t>
            </a:r>
            <a:endParaRPr lang="en-US" sz="2000" dirty="0">
              <a:solidFill>
                <a:schemeClr val="tx2">
                  <a:lumMod val="10000"/>
                  <a:alpha val="2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2">
                    <a:lumMod val="10000"/>
                    <a:alpha val="2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Klantinterviews</a:t>
            </a:r>
            <a:endParaRPr lang="en-US" sz="2000" dirty="0">
              <a:solidFill>
                <a:schemeClr val="tx2">
                  <a:lumMod val="10000"/>
                  <a:alpha val="2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8933AB-28C9-4160-808B-B606EFA7AFB3}"/>
              </a:ext>
            </a:extLst>
          </p:cNvPr>
          <p:cNvSpPr txBox="1"/>
          <p:nvPr/>
        </p:nvSpPr>
        <p:spPr>
          <a:xfrm>
            <a:off x="2527148" y="3516258"/>
            <a:ext cx="32470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Usability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onderzoek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2">
                    <a:lumMod val="10000"/>
                    <a:alpha val="2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Sessie recordings</a:t>
            </a:r>
            <a:endParaRPr lang="en-US" sz="2000" dirty="0">
              <a:solidFill>
                <a:schemeClr val="tx2">
                  <a:lumMod val="10000"/>
                  <a:alpha val="2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2">
                    <a:lumMod val="10000"/>
                    <a:alpha val="2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Neuro usability onderzoek</a:t>
            </a:r>
            <a:endParaRPr lang="en-US" sz="2000" dirty="0">
              <a:solidFill>
                <a:schemeClr val="tx2">
                  <a:lumMod val="10000"/>
                  <a:alpha val="2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746291-DD62-4BCC-890D-04585F057D5B}"/>
              </a:ext>
            </a:extLst>
          </p:cNvPr>
          <p:cNvSpPr txBox="1"/>
          <p:nvPr/>
        </p:nvSpPr>
        <p:spPr>
          <a:xfrm>
            <a:off x="2592020" y="1158329"/>
            <a:ext cx="2582127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ebanalytics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>
                    <a:lumMod val="10000"/>
                    <a:alpha val="2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Heatmaps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2">
                    <a:lumMod val="10000"/>
                    <a:alpha val="2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 analyse</a:t>
            </a:r>
            <a:endParaRPr lang="en-US" sz="2000" dirty="0">
              <a:solidFill>
                <a:schemeClr val="tx2">
                  <a:lumMod val="10000"/>
                  <a:alpha val="2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 descr="Afbeeldingsresultaat voor google tag manager logo">
            <a:extLst>
              <a:ext uri="{FF2B5EF4-FFF2-40B4-BE49-F238E27FC236}">
                <a16:creationId xmlns:a16="http://schemas.microsoft.com/office/drawing/2014/main" id="{C5F75389-0BB9-41B2-8611-D4E63693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955" y="6102784"/>
            <a:ext cx="120980" cy="8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B8F8BFC2-7A58-44D8-88B4-6A915E20647A}"/>
              </a:ext>
            </a:extLst>
          </p:cNvPr>
          <p:cNvSpPr/>
          <p:nvPr/>
        </p:nvSpPr>
        <p:spPr>
          <a:xfrm>
            <a:off x="5685198" y="5479449"/>
            <a:ext cx="432747" cy="432747"/>
          </a:xfrm>
          <a:prstGeom prst="ellipse">
            <a:avLst/>
          </a:prstGeom>
          <a:solidFill>
            <a:srgbClr val="3C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22CCACC-FB21-4059-AD71-09A5F247640D}"/>
              </a:ext>
            </a:extLst>
          </p:cNvPr>
          <p:cNvSpPr/>
          <p:nvPr/>
        </p:nvSpPr>
        <p:spPr>
          <a:xfrm>
            <a:off x="10290619" y="3050601"/>
            <a:ext cx="523624" cy="523624"/>
          </a:xfrm>
          <a:prstGeom prst="ellipse">
            <a:avLst/>
          </a:prstGeom>
          <a:solidFill>
            <a:srgbClr val="3C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BA5D225-41E3-46D7-BC99-C068EFCA2B85}"/>
              </a:ext>
            </a:extLst>
          </p:cNvPr>
          <p:cNvSpPr/>
          <p:nvPr/>
        </p:nvSpPr>
        <p:spPr>
          <a:xfrm>
            <a:off x="1480079" y="3052380"/>
            <a:ext cx="523624" cy="523624"/>
          </a:xfrm>
          <a:prstGeom prst="ellipse">
            <a:avLst/>
          </a:prstGeom>
          <a:solidFill>
            <a:srgbClr val="3C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E651A96-B6C8-45A8-9B4A-E65F45698AC6}"/>
              </a:ext>
            </a:extLst>
          </p:cNvPr>
          <p:cNvGrpSpPr/>
          <p:nvPr/>
        </p:nvGrpSpPr>
        <p:grpSpPr>
          <a:xfrm>
            <a:off x="5672375" y="246887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90" name="Freeform 379">
              <a:extLst>
                <a:ext uri="{FF2B5EF4-FFF2-40B4-BE49-F238E27FC236}">
                  <a16:creationId xmlns:a16="http://schemas.microsoft.com/office/drawing/2014/main" id="{A4413A9B-B03C-4DC9-A90A-651140E98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1" name="Freeform 380">
              <a:extLst>
                <a:ext uri="{FF2B5EF4-FFF2-40B4-BE49-F238E27FC236}">
                  <a16:creationId xmlns:a16="http://schemas.microsoft.com/office/drawing/2014/main" id="{38A8E195-1401-4977-A075-5DEB47442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2" name="Freeform 381">
              <a:extLst>
                <a:ext uri="{FF2B5EF4-FFF2-40B4-BE49-F238E27FC236}">
                  <a16:creationId xmlns:a16="http://schemas.microsoft.com/office/drawing/2014/main" id="{4599C6FB-339B-48AA-85B7-BBC590FB6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3" name="Freeform 382">
              <a:extLst>
                <a:ext uri="{FF2B5EF4-FFF2-40B4-BE49-F238E27FC236}">
                  <a16:creationId xmlns:a16="http://schemas.microsoft.com/office/drawing/2014/main" id="{FD4A4B49-58FA-4A99-8D78-E3B6CC645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4" name="Freeform 383">
              <a:extLst>
                <a:ext uri="{FF2B5EF4-FFF2-40B4-BE49-F238E27FC236}">
                  <a16:creationId xmlns:a16="http://schemas.microsoft.com/office/drawing/2014/main" id="{5D1A22A8-5828-4570-A25D-80FA586C4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0CD4296-9149-4339-A02A-F25E8120F4BE}"/>
              </a:ext>
            </a:extLst>
          </p:cNvPr>
          <p:cNvGrpSpPr/>
          <p:nvPr/>
        </p:nvGrpSpPr>
        <p:grpSpPr>
          <a:xfrm>
            <a:off x="5781727" y="5571575"/>
            <a:ext cx="250106" cy="247922"/>
            <a:chOff x="-2141538" y="6581775"/>
            <a:chExt cx="1387475" cy="1512888"/>
          </a:xfrm>
          <a:solidFill>
            <a:schemeClr val="bg1"/>
          </a:solidFill>
        </p:grpSpPr>
        <p:sp>
          <p:nvSpPr>
            <p:cNvPr id="96" name="Freeform 458">
              <a:extLst>
                <a:ext uri="{FF2B5EF4-FFF2-40B4-BE49-F238E27FC236}">
                  <a16:creationId xmlns:a16="http://schemas.microsoft.com/office/drawing/2014/main" id="{2FED248B-2365-42E2-A817-CD63DCF38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27213" y="6581775"/>
              <a:ext cx="760413" cy="755650"/>
            </a:xfrm>
            <a:custGeom>
              <a:avLst/>
              <a:gdLst>
                <a:gd name="T0" fmla="*/ 101 w 201"/>
                <a:gd name="T1" fmla="*/ 200 h 200"/>
                <a:gd name="T2" fmla="*/ 171 w 201"/>
                <a:gd name="T3" fmla="*/ 171 h 200"/>
                <a:gd name="T4" fmla="*/ 201 w 201"/>
                <a:gd name="T5" fmla="*/ 100 h 200"/>
                <a:gd name="T6" fmla="*/ 171 w 201"/>
                <a:gd name="T7" fmla="*/ 29 h 200"/>
                <a:gd name="T8" fmla="*/ 101 w 201"/>
                <a:gd name="T9" fmla="*/ 0 h 200"/>
                <a:gd name="T10" fmla="*/ 30 w 201"/>
                <a:gd name="T11" fmla="*/ 29 h 200"/>
                <a:gd name="T12" fmla="*/ 0 w 201"/>
                <a:gd name="T13" fmla="*/ 100 h 200"/>
                <a:gd name="T14" fmla="*/ 30 w 201"/>
                <a:gd name="T15" fmla="*/ 171 h 200"/>
                <a:gd name="T16" fmla="*/ 101 w 201"/>
                <a:gd name="T17" fmla="*/ 200 h 200"/>
                <a:gd name="T18" fmla="*/ 101 w 201"/>
                <a:gd name="T19" fmla="*/ 200 h 200"/>
                <a:gd name="T20" fmla="*/ 101 w 201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200">
                  <a:moveTo>
                    <a:pt x="101" y="200"/>
                  </a:moveTo>
                  <a:cubicBezTo>
                    <a:pt x="128" y="200"/>
                    <a:pt x="152" y="190"/>
                    <a:pt x="171" y="171"/>
                  </a:cubicBezTo>
                  <a:cubicBezTo>
                    <a:pt x="191" y="151"/>
                    <a:pt x="201" y="128"/>
                    <a:pt x="201" y="100"/>
                  </a:cubicBezTo>
                  <a:cubicBezTo>
                    <a:pt x="201" y="72"/>
                    <a:pt x="191" y="49"/>
                    <a:pt x="171" y="29"/>
                  </a:cubicBezTo>
                  <a:cubicBezTo>
                    <a:pt x="152" y="10"/>
                    <a:pt x="128" y="0"/>
                    <a:pt x="101" y="0"/>
                  </a:cubicBezTo>
                  <a:cubicBezTo>
                    <a:pt x="73" y="0"/>
                    <a:pt x="49" y="10"/>
                    <a:pt x="30" y="29"/>
                  </a:cubicBezTo>
                  <a:cubicBezTo>
                    <a:pt x="10" y="49"/>
                    <a:pt x="0" y="72"/>
                    <a:pt x="0" y="100"/>
                  </a:cubicBezTo>
                  <a:cubicBezTo>
                    <a:pt x="0" y="128"/>
                    <a:pt x="10" y="151"/>
                    <a:pt x="30" y="171"/>
                  </a:cubicBezTo>
                  <a:cubicBezTo>
                    <a:pt x="49" y="190"/>
                    <a:pt x="73" y="200"/>
                    <a:pt x="101" y="200"/>
                  </a:cubicBezTo>
                  <a:close/>
                  <a:moveTo>
                    <a:pt x="101" y="200"/>
                  </a:moveTo>
                  <a:cubicBezTo>
                    <a:pt x="101" y="200"/>
                    <a:pt x="101" y="200"/>
                    <a:pt x="101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7" name="Freeform 459">
              <a:extLst>
                <a:ext uri="{FF2B5EF4-FFF2-40B4-BE49-F238E27FC236}">
                  <a16:creationId xmlns:a16="http://schemas.microsoft.com/office/drawing/2014/main" id="{6DF22096-D662-43C7-A5A2-6F43F0083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1538" y="7277100"/>
              <a:ext cx="1387475" cy="817563"/>
            </a:xfrm>
            <a:custGeom>
              <a:avLst/>
              <a:gdLst>
                <a:gd name="T0" fmla="*/ 366 w 367"/>
                <a:gd name="T1" fmla="*/ 122 h 216"/>
                <a:gd name="T2" fmla="*/ 363 w 367"/>
                <a:gd name="T3" fmla="*/ 94 h 216"/>
                <a:gd name="T4" fmla="*/ 356 w 367"/>
                <a:gd name="T5" fmla="*/ 65 h 216"/>
                <a:gd name="T6" fmla="*/ 344 w 367"/>
                <a:gd name="T7" fmla="*/ 40 h 216"/>
                <a:gd name="T8" fmla="*/ 328 w 367"/>
                <a:gd name="T9" fmla="*/ 19 h 216"/>
                <a:gd name="T10" fmla="*/ 306 w 367"/>
                <a:gd name="T11" fmla="*/ 5 h 216"/>
                <a:gd name="T12" fmla="*/ 277 w 367"/>
                <a:gd name="T13" fmla="*/ 0 h 216"/>
                <a:gd name="T14" fmla="*/ 266 w 367"/>
                <a:gd name="T15" fmla="*/ 5 h 216"/>
                <a:gd name="T16" fmla="*/ 247 w 367"/>
                <a:gd name="T17" fmla="*/ 18 h 216"/>
                <a:gd name="T18" fmla="*/ 218 w 367"/>
                <a:gd name="T19" fmla="*/ 30 h 216"/>
                <a:gd name="T20" fmla="*/ 184 w 367"/>
                <a:gd name="T21" fmla="*/ 36 h 216"/>
                <a:gd name="T22" fmla="*/ 149 w 367"/>
                <a:gd name="T23" fmla="*/ 30 h 216"/>
                <a:gd name="T24" fmla="*/ 121 w 367"/>
                <a:gd name="T25" fmla="*/ 18 h 216"/>
                <a:gd name="T26" fmla="*/ 101 w 367"/>
                <a:gd name="T27" fmla="*/ 5 h 216"/>
                <a:gd name="T28" fmla="*/ 90 w 367"/>
                <a:gd name="T29" fmla="*/ 0 h 216"/>
                <a:gd name="T30" fmla="*/ 61 w 367"/>
                <a:gd name="T31" fmla="*/ 5 h 216"/>
                <a:gd name="T32" fmla="*/ 39 w 367"/>
                <a:gd name="T33" fmla="*/ 19 h 216"/>
                <a:gd name="T34" fmla="*/ 23 w 367"/>
                <a:gd name="T35" fmla="*/ 40 h 216"/>
                <a:gd name="T36" fmla="*/ 11 w 367"/>
                <a:gd name="T37" fmla="*/ 65 h 216"/>
                <a:gd name="T38" fmla="*/ 5 w 367"/>
                <a:gd name="T39" fmla="*/ 94 h 216"/>
                <a:gd name="T40" fmla="*/ 1 w 367"/>
                <a:gd name="T41" fmla="*/ 122 h 216"/>
                <a:gd name="T42" fmla="*/ 0 w 367"/>
                <a:gd name="T43" fmla="*/ 149 h 216"/>
                <a:gd name="T44" fmla="*/ 19 w 367"/>
                <a:gd name="T45" fmla="*/ 198 h 216"/>
                <a:gd name="T46" fmla="*/ 70 w 367"/>
                <a:gd name="T47" fmla="*/ 216 h 216"/>
                <a:gd name="T48" fmla="*/ 297 w 367"/>
                <a:gd name="T49" fmla="*/ 216 h 216"/>
                <a:gd name="T50" fmla="*/ 348 w 367"/>
                <a:gd name="T51" fmla="*/ 198 h 216"/>
                <a:gd name="T52" fmla="*/ 367 w 367"/>
                <a:gd name="T53" fmla="*/ 149 h 216"/>
                <a:gd name="T54" fmla="*/ 366 w 367"/>
                <a:gd name="T55" fmla="*/ 122 h 216"/>
                <a:gd name="T56" fmla="*/ 366 w 367"/>
                <a:gd name="T57" fmla="*/ 122 h 216"/>
                <a:gd name="T58" fmla="*/ 366 w 367"/>
                <a:gd name="T59" fmla="*/ 12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7" h="216">
                  <a:moveTo>
                    <a:pt x="366" y="122"/>
                  </a:moveTo>
                  <a:cubicBezTo>
                    <a:pt x="366" y="113"/>
                    <a:pt x="364" y="104"/>
                    <a:pt x="363" y="94"/>
                  </a:cubicBezTo>
                  <a:cubicBezTo>
                    <a:pt x="361" y="83"/>
                    <a:pt x="358" y="74"/>
                    <a:pt x="356" y="65"/>
                  </a:cubicBezTo>
                  <a:cubicBezTo>
                    <a:pt x="353" y="57"/>
                    <a:pt x="349" y="48"/>
                    <a:pt x="344" y="40"/>
                  </a:cubicBezTo>
                  <a:cubicBezTo>
                    <a:pt x="340" y="32"/>
                    <a:pt x="334" y="25"/>
                    <a:pt x="328" y="19"/>
                  </a:cubicBezTo>
                  <a:cubicBezTo>
                    <a:pt x="322" y="13"/>
                    <a:pt x="315" y="8"/>
                    <a:pt x="306" y="5"/>
                  </a:cubicBezTo>
                  <a:cubicBezTo>
                    <a:pt x="297" y="1"/>
                    <a:pt x="287" y="0"/>
                    <a:pt x="277" y="0"/>
                  </a:cubicBezTo>
                  <a:cubicBezTo>
                    <a:pt x="275" y="0"/>
                    <a:pt x="272" y="1"/>
                    <a:pt x="266" y="5"/>
                  </a:cubicBezTo>
                  <a:cubicBezTo>
                    <a:pt x="260" y="9"/>
                    <a:pt x="254" y="13"/>
                    <a:pt x="247" y="18"/>
                  </a:cubicBezTo>
                  <a:cubicBezTo>
                    <a:pt x="239" y="22"/>
                    <a:pt x="230" y="26"/>
                    <a:pt x="218" y="30"/>
                  </a:cubicBezTo>
                  <a:cubicBezTo>
                    <a:pt x="207" y="34"/>
                    <a:pt x="195" y="36"/>
                    <a:pt x="184" y="36"/>
                  </a:cubicBezTo>
                  <a:cubicBezTo>
                    <a:pt x="172" y="36"/>
                    <a:pt x="160" y="34"/>
                    <a:pt x="149" y="30"/>
                  </a:cubicBezTo>
                  <a:cubicBezTo>
                    <a:pt x="137" y="26"/>
                    <a:pt x="128" y="22"/>
                    <a:pt x="121" y="18"/>
                  </a:cubicBezTo>
                  <a:cubicBezTo>
                    <a:pt x="113" y="13"/>
                    <a:pt x="107" y="9"/>
                    <a:pt x="101" y="5"/>
                  </a:cubicBezTo>
                  <a:cubicBezTo>
                    <a:pt x="95" y="1"/>
                    <a:pt x="92" y="0"/>
                    <a:pt x="90" y="0"/>
                  </a:cubicBezTo>
                  <a:cubicBezTo>
                    <a:pt x="80" y="0"/>
                    <a:pt x="70" y="1"/>
                    <a:pt x="61" y="5"/>
                  </a:cubicBezTo>
                  <a:cubicBezTo>
                    <a:pt x="52" y="8"/>
                    <a:pt x="45" y="13"/>
                    <a:pt x="39" y="19"/>
                  </a:cubicBezTo>
                  <a:cubicBezTo>
                    <a:pt x="33" y="25"/>
                    <a:pt x="27" y="32"/>
                    <a:pt x="23" y="40"/>
                  </a:cubicBezTo>
                  <a:cubicBezTo>
                    <a:pt x="18" y="48"/>
                    <a:pt x="14" y="57"/>
                    <a:pt x="11" y="65"/>
                  </a:cubicBezTo>
                  <a:cubicBezTo>
                    <a:pt x="9" y="74"/>
                    <a:pt x="6" y="83"/>
                    <a:pt x="5" y="94"/>
                  </a:cubicBezTo>
                  <a:cubicBezTo>
                    <a:pt x="3" y="104"/>
                    <a:pt x="2" y="113"/>
                    <a:pt x="1" y="122"/>
                  </a:cubicBezTo>
                  <a:cubicBezTo>
                    <a:pt x="0" y="131"/>
                    <a:pt x="0" y="140"/>
                    <a:pt x="0" y="149"/>
                  </a:cubicBezTo>
                  <a:cubicBezTo>
                    <a:pt x="0" y="170"/>
                    <a:pt x="6" y="186"/>
                    <a:pt x="19" y="198"/>
                  </a:cubicBezTo>
                  <a:cubicBezTo>
                    <a:pt x="32" y="210"/>
                    <a:pt x="49" y="216"/>
                    <a:pt x="70" y="216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319" y="216"/>
                    <a:pt x="335" y="210"/>
                    <a:pt x="348" y="198"/>
                  </a:cubicBezTo>
                  <a:cubicBezTo>
                    <a:pt x="361" y="186"/>
                    <a:pt x="367" y="170"/>
                    <a:pt x="367" y="149"/>
                  </a:cubicBezTo>
                  <a:cubicBezTo>
                    <a:pt x="367" y="140"/>
                    <a:pt x="367" y="131"/>
                    <a:pt x="366" y="122"/>
                  </a:cubicBezTo>
                  <a:close/>
                  <a:moveTo>
                    <a:pt x="366" y="122"/>
                  </a:moveTo>
                  <a:cubicBezTo>
                    <a:pt x="366" y="122"/>
                    <a:pt x="366" y="122"/>
                    <a:pt x="366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98" name="Freeform 164">
            <a:extLst>
              <a:ext uri="{FF2B5EF4-FFF2-40B4-BE49-F238E27FC236}">
                <a16:creationId xmlns:a16="http://schemas.microsoft.com/office/drawing/2014/main" id="{F809673C-6461-43FE-B916-88812610304E}"/>
              </a:ext>
            </a:extLst>
          </p:cNvPr>
          <p:cNvSpPr>
            <a:spLocks noEditPoints="1"/>
          </p:cNvSpPr>
          <p:nvPr/>
        </p:nvSpPr>
        <p:spPr bwMode="auto">
          <a:xfrm>
            <a:off x="10369128" y="3174936"/>
            <a:ext cx="393668" cy="337277"/>
          </a:xfrm>
          <a:custGeom>
            <a:avLst/>
            <a:gdLst>
              <a:gd name="T0" fmla="*/ 436 w 467"/>
              <a:gd name="T1" fmla="*/ 83 h 400"/>
              <a:gd name="T2" fmla="*/ 351 w 467"/>
              <a:gd name="T3" fmla="*/ 22 h 400"/>
              <a:gd name="T4" fmla="*/ 234 w 467"/>
              <a:gd name="T5" fmla="*/ 0 h 400"/>
              <a:gd name="T6" fmla="*/ 116 w 467"/>
              <a:gd name="T7" fmla="*/ 22 h 400"/>
              <a:gd name="T8" fmla="*/ 31 w 467"/>
              <a:gd name="T9" fmla="*/ 83 h 400"/>
              <a:gd name="T10" fmla="*/ 0 w 467"/>
              <a:gd name="T11" fmla="*/ 167 h 400"/>
              <a:gd name="T12" fmla="*/ 24 w 467"/>
              <a:gd name="T13" fmla="*/ 240 h 400"/>
              <a:gd name="T14" fmla="*/ 88 w 467"/>
              <a:gd name="T15" fmla="*/ 297 h 400"/>
              <a:gd name="T16" fmla="*/ 81 w 467"/>
              <a:gd name="T17" fmla="*/ 317 h 400"/>
              <a:gd name="T18" fmla="*/ 74 w 467"/>
              <a:gd name="T19" fmla="*/ 333 h 400"/>
              <a:gd name="T20" fmla="*/ 66 w 467"/>
              <a:gd name="T21" fmla="*/ 346 h 400"/>
              <a:gd name="T22" fmla="*/ 58 w 467"/>
              <a:gd name="T23" fmla="*/ 356 h 400"/>
              <a:gd name="T24" fmla="*/ 49 w 467"/>
              <a:gd name="T25" fmla="*/ 366 h 400"/>
              <a:gd name="T26" fmla="*/ 41 w 467"/>
              <a:gd name="T27" fmla="*/ 375 h 400"/>
              <a:gd name="T28" fmla="*/ 39 w 467"/>
              <a:gd name="T29" fmla="*/ 378 h 400"/>
              <a:gd name="T30" fmla="*/ 37 w 467"/>
              <a:gd name="T31" fmla="*/ 380 h 400"/>
              <a:gd name="T32" fmla="*/ 35 w 467"/>
              <a:gd name="T33" fmla="*/ 382 h 400"/>
              <a:gd name="T34" fmla="*/ 34 w 467"/>
              <a:gd name="T35" fmla="*/ 385 h 400"/>
              <a:gd name="T36" fmla="*/ 34 w 467"/>
              <a:gd name="T37" fmla="*/ 387 h 400"/>
              <a:gd name="T38" fmla="*/ 34 w 467"/>
              <a:gd name="T39" fmla="*/ 390 h 400"/>
              <a:gd name="T40" fmla="*/ 34 w 467"/>
              <a:gd name="T41" fmla="*/ 391 h 400"/>
              <a:gd name="T42" fmla="*/ 38 w 467"/>
              <a:gd name="T43" fmla="*/ 398 h 400"/>
              <a:gd name="T44" fmla="*/ 45 w 467"/>
              <a:gd name="T45" fmla="*/ 400 h 400"/>
              <a:gd name="T46" fmla="*/ 46 w 467"/>
              <a:gd name="T47" fmla="*/ 400 h 400"/>
              <a:gd name="T48" fmla="*/ 76 w 467"/>
              <a:gd name="T49" fmla="*/ 395 h 400"/>
              <a:gd name="T50" fmla="*/ 196 w 467"/>
              <a:gd name="T51" fmla="*/ 332 h 400"/>
              <a:gd name="T52" fmla="*/ 234 w 467"/>
              <a:gd name="T53" fmla="*/ 334 h 400"/>
              <a:gd name="T54" fmla="*/ 351 w 467"/>
              <a:gd name="T55" fmla="*/ 311 h 400"/>
              <a:gd name="T56" fmla="*/ 436 w 467"/>
              <a:gd name="T57" fmla="*/ 251 h 400"/>
              <a:gd name="T58" fmla="*/ 467 w 467"/>
              <a:gd name="T59" fmla="*/ 167 h 400"/>
              <a:gd name="T60" fmla="*/ 436 w 467"/>
              <a:gd name="T61" fmla="*/ 83 h 400"/>
              <a:gd name="T62" fmla="*/ 407 w 467"/>
              <a:gd name="T63" fmla="*/ 233 h 400"/>
              <a:gd name="T64" fmla="*/ 333 w 467"/>
              <a:gd name="T65" fmla="*/ 282 h 400"/>
              <a:gd name="T66" fmla="*/ 234 w 467"/>
              <a:gd name="T67" fmla="*/ 300 h 400"/>
              <a:gd name="T68" fmla="*/ 200 w 467"/>
              <a:gd name="T69" fmla="*/ 298 h 400"/>
              <a:gd name="T70" fmla="*/ 185 w 467"/>
              <a:gd name="T71" fmla="*/ 297 h 400"/>
              <a:gd name="T72" fmla="*/ 174 w 467"/>
              <a:gd name="T73" fmla="*/ 307 h 400"/>
              <a:gd name="T74" fmla="*/ 102 w 467"/>
              <a:gd name="T75" fmla="*/ 351 h 400"/>
              <a:gd name="T76" fmla="*/ 120 w 467"/>
              <a:gd name="T77" fmla="*/ 306 h 400"/>
              <a:gd name="T78" fmla="*/ 127 w 467"/>
              <a:gd name="T79" fmla="*/ 281 h 400"/>
              <a:gd name="T80" fmla="*/ 105 w 467"/>
              <a:gd name="T81" fmla="*/ 268 h 400"/>
              <a:gd name="T82" fmla="*/ 52 w 467"/>
              <a:gd name="T83" fmla="*/ 223 h 400"/>
              <a:gd name="T84" fmla="*/ 33 w 467"/>
              <a:gd name="T85" fmla="*/ 167 h 400"/>
              <a:gd name="T86" fmla="*/ 61 w 467"/>
              <a:gd name="T87" fmla="*/ 100 h 400"/>
              <a:gd name="T88" fmla="*/ 134 w 467"/>
              <a:gd name="T89" fmla="*/ 51 h 400"/>
              <a:gd name="T90" fmla="*/ 234 w 467"/>
              <a:gd name="T91" fmla="*/ 33 h 400"/>
              <a:gd name="T92" fmla="*/ 333 w 467"/>
              <a:gd name="T93" fmla="*/ 51 h 400"/>
              <a:gd name="T94" fmla="*/ 407 w 467"/>
              <a:gd name="T95" fmla="*/ 100 h 400"/>
              <a:gd name="T96" fmla="*/ 434 w 467"/>
              <a:gd name="T97" fmla="*/ 167 h 400"/>
              <a:gd name="T98" fmla="*/ 407 w 467"/>
              <a:gd name="T99" fmla="*/ 233 h 400"/>
              <a:gd name="T100" fmla="*/ 407 w 467"/>
              <a:gd name="T101" fmla="*/ 233 h 400"/>
              <a:gd name="T102" fmla="*/ 407 w 467"/>
              <a:gd name="T103" fmla="*/ 2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67" h="400">
                <a:moveTo>
                  <a:pt x="436" y="83"/>
                </a:moveTo>
                <a:cubicBezTo>
                  <a:pt x="415" y="57"/>
                  <a:pt x="387" y="37"/>
                  <a:pt x="351" y="22"/>
                </a:cubicBezTo>
                <a:cubicBezTo>
                  <a:pt x="315" y="7"/>
                  <a:pt x="276" y="0"/>
                  <a:pt x="234" y="0"/>
                </a:cubicBezTo>
                <a:cubicBezTo>
                  <a:pt x="191" y="0"/>
                  <a:pt x="152" y="7"/>
                  <a:pt x="116" y="22"/>
                </a:cubicBezTo>
                <a:cubicBezTo>
                  <a:pt x="80" y="37"/>
                  <a:pt x="52" y="57"/>
                  <a:pt x="31" y="83"/>
                </a:cubicBezTo>
                <a:cubicBezTo>
                  <a:pt x="10" y="109"/>
                  <a:pt x="0" y="137"/>
                  <a:pt x="0" y="167"/>
                </a:cubicBezTo>
                <a:cubicBezTo>
                  <a:pt x="0" y="193"/>
                  <a:pt x="8" y="217"/>
                  <a:pt x="24" y="240"/>
                </a:cubicBezTo>
                <a:cubicBezTo>
                  <a:pt x="39" y="263"/>
                  <a:pt x="61" y="282"/>
                  <a:pt x="88" y="297"/>
                </a:cubicBezTo>
                <a:cubicBezTo>
                  <a:pt x="86" y="304"/>
                  <a:pt x="84" y="311"/>
                  <a:pt x="81" y="317"/>
                </a:cubicBezTo>
                <a:cubicBezTo>
                  <a:pt x="79" y="324"/>
                  <a:pt x="76" y="329"/>
                  <a:pt x="74" y="333"/>
                </a:cubicBezTo>
                <a:cubicBezTo>
                  <a:pt x="72" y="337"/>
                  <a:pt x="69" y="341"/>
                  <a:pt x="66" y="346"/>
                </a:cubicBezTo>
                <a:cubicBezTo>
                  <a:pt x="62" y="351"/>
                  <a:pt x="60" y="354"/>
                  <a:pt x="58" y="356"/>
                </a:cubicBezTo>
                <a:cubicBezTo>
                  <a:pt x="56" y="358"/>
                  <a:pt x="53" y="362"/>
                  <a:pt x="49" y="366"/>
                </a:cubicBezTo>
                <a:cubicBezTo>
                  <a:pt x="45" y="371"/>
                  <a:pt x="42" y="374"/>
                  <a:pt x="41" y="375"/>
                </a:cubicBezTo>
                <a:cubicBezTo>
                  <a:pt x="41" y="375"/>
                  <a:pt x="40" y="376"/>
                  <a:pt x="39" y="378"/>
                </a:cubicBezTo>
                <a:cubicBezTo>
                  <a:pt x="37" y="379"/>
                  <a:pt x="37" y="380"/>
                  <a:pt x="37" y="380"/>
                </a:cubicBezTo>
                <a:cubicBezTo>
                  <a:pt x="35" y="382"/>
                  <a:pt x="35" y="382"/>
                  <a:pt x="35" y="382"/>
                </a:cubicBezTo>
                <a:cubicBezTo>
                  <a:pt x="34" y="383"/>
                  <a:pt x="34" y="384"/>
                  <a:pt x="34" y="385"/>
                </a:cubicBezTo>
                <a:cubicBezTo>
                  <a:pt x="34" y="385"/>
                  <a:pt x="34" y="386"/>
                  <a:pt x="34" y="387"/>
                </a:cubicBezTo>
                <a:cubicBezTo>
                  <a:pt x="33" y="389"/>
                  <a:pt x="33" y="390"/>
                  <a:pt x="34" y="390"/>
                </a:cubicBezTo>
                <a:cubicBezTo>
                  <a:pt x="34" y="391"/>
                  <a:pt x="34" y="391"/>
                  <a:pt x="34" y="391"/>
                </a:cubicBezTo>
                <a:cubicBezTo>
                  <a:pt x="34" y="393"/>
                  <a:pt x="36" y="396"/>
                  <a:pt x="38" y="398"/>
                </a:cubicBezTo>
                <a:cubicBezTo>
                  <a:pt x="40" y="400"/>
                  <a:pt x="42" y="400"/>
                  <a:pt x="45" y="400"/>
                </a:cubicBezTo>
                <a:cubicBezTo>
                  <a:pt x="46" y="400"/>
                  <a:pt x="46" y="400"/>
                  <a:pt x="46" y="400"/>
                </a:cubicBezTo>
                <a:cubicBezTo>
                  <a:pt x="57" y="399"/>
                  <a:pt x="67" y="397"/>
                  <a:pt x="76" y="395"/>
                </a:cubicBezTo>
                <a:cubicBezTo>
                  <a:pt x="121" y="383"/>
                  <a:pt x="161" y="362"/>
                  <a:pt x="196" y="332"/>
                </a:cubicBezTo>
                <a:cubicBezTo>
                  <a:pt x="209" y="333"/>
                  <a:pt x="221" y="334"/>
                  <a:pt x="234" y="334"/>
                </a:cubicBezTo>
                <a:cubicBezTo>
                  <a:pt x="276" y="334"/>
                  <a:pt x="315" y="326"/>
                  <a:pt x="351" y="311"/>
                </a:cubicBezTo>
                <a:cubicBezTo>
                  <a:pt x="387" y="297"/>
                  <a:pt x="415" y="276"/>
                  <a:pt x="436" y="251"/>
                </a:cubicBezTo>
                <a:cubicBezTo>
                  <a:pt x="457" y="225"/>
                  <a:pt x="467" y="197"/>
                  <a:pt x="467" y="167"/>
                </a:cubicBezTo>
                <a:cubicBezTo>
                  <a:pt x="467" y="137"/>
                  <a:pt x="457" y="109"/>
                  <a:pt x="436" y="83"/>
                </a:cubicBezTo>
                <a:close/>
                <a:moveTo>
                  <a:pt x="407" y="233"/>
                </a:moveTo>
                <a:cubicBezTo>
                  <a:pt x="388" y="254"/>
                  <a:pt x="364" y="270"/>
                  <a:pt x="333" y="282"/>
                </a:cubicBezTo>
                <a:cubicBezTo>
                  <a:pt x="302" y="294"/>
                  <a:pt x="269" y="300"/>
                  <a:pt x="234" y="300"/>
                </a:cubicBezTo>
                <a:cubicBezTo>
                  <a:pt x="223" y="300"/>
                  <a:pt x="212" y="300"/>
                  <a:pt x="200" y="298"/>
                </a:cubicBezTo>
                <a:cubicBezTo>
                  <a:pt x="185" y="297"/>
                  <a:pt x="185" y="297"/>
                  <a:pt x="185" y="297"/>
                </a:cubicBezTo>
                <a:cubicBezTo>
                  <a:pt x="174" y="307"/>
                  <a:pt x="174" y="307"/>
                  <a:pt x="174" y="307"/>
                </a:cubicBezTo>
                <a:cubicBezTo>
                  <a:pt x="152" y="325"/>
                  <a:pt x="128" y="340"/>
                  <a:pt x="102" y="351"/>
                </a:cubicBezTo>
                <a:cubicBezTo>
                  <a:pt x="110" y="337"/>
                  <a:pt x="116" y="322"/>
                  <a:pt x="120" y="306"/>
                </a:cubicBezTo>
                <a:cubicBezTo>
                  <a:pt x="127" y="281"/>
                  <a:pt x="127" y="281"/>
                  <a:pt x="127" y="281"/>
                </a:cubicBezTo>
                <a:cubicBezTo>
                  <a:pt x="105" y="268"/>
                  <a:pt x="105" y="268"/>
                  <a:pt x="105" y="268"/>
                </a:cubicBezTo>
                <a:cubicBezTo>
                  <a:pt x="82" y="255"/>
                  <a:pt x="64" y="240"/>
                  <a:pt x="52" y="223"/>
                </a:cubicBezTo>
                <a:cubicBezTo>
                  <a:pt x="40" y="205"/>
                  <a:pt x="33" y="186"/>
                  <a:pt x="33" y="167"/>
                </a:cubicBezTo>
                <a:cubicBezTo>
                  <a:pt x="33" y="143"/>
                  <a:pt x="42" y="121"/>
                  <a:pt x="61" y="100"/>
                </a:cubicBezTo>
                <a:cubicBezTo>
                  <a:pt x="79" y="80"/>
                  <a:pt x="103" y="64"/>
                  <a:pt x="134" y="51"/>
                </a:cubicBezTo>
                <a:cubicBezTo>
                  <a:pt x="165" y="39"/>
                  <a:pt x="198" y="33"/>
                  <a:pt x="234" y="33"/>
                </a:cubicBezTo>
                <a:cubicBezTo>
                  <a:pt x="269" y="33"/>
                  <a:pt x="302" y="39"/>
                  <a:pt x="333" y="51"/>
                </a:cubicBezTo>
                <a:cubicBezTo>
                  <a:pt x="364" y="64"/>
                  <a:pt x="388" y="80"/>
                  <a:pt x="407" y="100"/>
                </a:cubicBezTo>
                <a:cubicBezTo>
                  <a:pt x="425" y="121"/>
                  <a:pt x="434" y="143"/>
                  <a:pt x="434" y="167"/>
                </a:cubicBezTo>
                <a:cubicBezTo>
                  <a:pt x="434" y="191"/>
                  <a:pt x="425" y="213"/>
                  <a:pt x="407" y="233"/>
                </a:cubicBezTo>
                <a:close/>
                <a:moveTo>
                  <a:pt x="407" y="233"/>
                </a:moveTo>
                <a:cubicBezTo>
                  <a:pt x="407" y="233"/>
                  <a:pt x="407" y="233"/>
                  <a:pt x="407" y="2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1" name="Freeform 251">
            <a:extLst>
              <a:ext uri="{FF2B5EF4-FFF2-40B4-BE49-F238E27FC236}">
                <a16:creationId xmlns:a16="http://schemas.microsoft.com/office/drawing/2014/main" id="{6BEC27DA-3BFE-414E-8B28-2F5D41E9D5C5}"/>
              </a:ext>
            </a:extLst>
          </p:cNvPr>
          <p:cNvSpPr>
            <a:spLocks noEditPoints="1"/>
          </p:cNvSpPr>
          <p:nvPr/>
        </p:nvSpPr>
        <p:spPr bwMode="auto">
          <a:xfrm>
            <a:off x="1577878" y="3178539"/>
            <a:ext cx="322805" cy="321701"/>
          </a:xfrm>
          <a:custGeom>
            <a:avLst/>
            <a:gdLst>
              <a:gd name="T0" fmla="*/ 367 w 368"/>
              <a:gd name="T1" fmla="*/ 14 h 367"/>
              <a:gd name="T2" fmla="*/ 362 w 368"/>
              <a:gd name="T3" fmla="*/ 5 h 367"/>
              <a:gd name="T4" fmla="*/ 350 w 368"/>
              <a:gd name="T5" fmla="*/ 0 h 367"/>
              <a:gd name="T6" fmla="*/ 343 w 368"/>
              <a:gd name="T7" fmla="*/ 2 h 367"/>
              <a:gd name="T8" fmla="*/ 9 w 368"/>
              <a:gd name="T9" fmla="*/ 169 h 367"/>
              <a:gd name="T10" fmla="*/ 2 w 368"/>
              <a:gd name="T11" fmla="*/ 176 h 367"/>
              <a:gd name="T12" fmla="*/ 0 w 368"/>
              <a:gd name="T13" fmla="*/ 187 h 367"/>
              <a:gd name="T14" fmla="*/ 6 w 368"/>
              <a:gd name="T15" fmla="*/ 197 h 367"/>
              <a:gd name="T16" fmla="*/ 17 w 368"/>
              <a:gd name="T17" fmla="*/ 200 h 367"/>
              <a:gd name="T18" fmla="*/ 167 w 368"/>
              <a:gd name="T19" fmla="*/ 200 h 367"/>
              <a:gd name="T20" fmla="*/ 167 w 368"/>
              <a:gd name="T21" fmla="*/ 350 h 367"/>
              <a:gd name="T22" fmla="*/ 170 w 368"/>
              <a:gd name="T23" fmla="*/ 361 h 367"/>
              <a:gd name="T24" fmla="*/ 180 w 368"/>
              <a:gd name="T25" fmla="*/ 367 h 367"/>
              <a:gd name="T26" fmla="*/ 183 w 368"/>
              <a:gd name="T27" fmla="*/ 367 h 367"/>
              <a:gd name="T28" fmla="*/ 198 w 368"/>
              <a:gd name="T29" fmla="*/ 358 h 367"/>
              <a:gd name="T30" fmla="*/ 365 w 368"/>
              <a:gd name="T31" fmla="*/ 24 h 367"/>
              <a:gd name="T32" fmla="*/ 367 w 368"/>
              <a:gd name="T33" fmla="*/ 14 h 367"/>
              <a:gd name="T34" fmla="*/ 367 w 368"/>
              <a:gd name="T35" fmla="*/ 14 h 367"/>
              <a:gd name="T36" fmla="*/ 367 w 368"/>
              <a:gd name="T37" fmla="*/ 14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8" h="367">
                <a:moveTo>
                  <a:pt x="367" y="14"/>
                </a:moveTo>
                <a:cubicBezTo>
                  <a:pt x="366" y="10"/>
                  <a:pt x="365" y="7"/>
                  <a:pt x="362" y="5"/>
                </a:cubicBezTo>
                <a:cubicBezTo>
                  <a:pt x="359" y="2"/>
                  <a:pt x="355" y="0"/>
                  <a:pt x="350" y="0"/>
                </a:cubicBezTo>
                <a:cubicBezTo>
                  <a:pt x="348" y="0"/>
                  <a:pt x="345" y="1"/>
                  <a:pt x="343" y="2"/>
                </a:cubicBezTo>
                <a:cubicBezTo>
                  <a:pt x="9" y="169"/>
                  <a:pt x="9" y="169"/>
                  <a:pt x="9" y="169"/>
                </a:cubicBezTo>
                <a:cubicBezTo>
                  <a:pt x="6" y="170"/>
                  <a:pt x="3" y="173"/>
                  <a:pt x="2" y="176"/>
                </a:cubicBezTo>
                <a:cubicBezTo>
                  <a:pt x="0" y="180"/>
                  <a:pt x="0" y="184"/>
                  <a:pt x="0" y="187"/>
                </a:cubicBezTo>
                <a:cubicBezTo>
                  <a:pt x="1" y="191"/>
                  <a:pt x="3" y="194"/>
                  <a:pt x="6" y="197"/>
                </a:cubicBezTo>
                <a:cubicBezTo>
                  <a:pt x="9" y="199"/>
                  <a:pt x="13" y="200"/>
                  <a:pt x="17" y="200"/>
                </a:cubicBezTo>
                <a:cubicBezTo>
                  <a:pt x="167" y="200"/>
                  <a:pt x="167" y="200"/>
                  <a:pt x="167" y="200"/>
                </a:cubicBezTo>
                <a:cubicBezTo>
                  <a:pt x="167" y="350"/>
                  <a:pt x="167" y="350"/>
                  <a:pt x="167" y="350"/>
                </a:cubicBezTo>
                <a:cubicBezTo>
                  <a:pt x="167" y="354"/>
                  <a:pt x="168" y="358"/>
                  <a:pt x="170" y="361"/>
                </a:cubicBezTo>
                <a:cubicBezTo>
                  <a:pt x="173" y="364"/>
                  <a:pt x="176" y="366"/>
                  <a:pt x="180" y="367"/>
                </a:cubicBezTo>
                <a:cubicBezTo>
                  <a:pt x="181" y="367"/>
                  <a:pt x="183" y="367"/>
                  <a:pt x="183" y="367"/>
                </a:cubicBezTo>
                <a:cubicBezTo>
                  <a:pt x="190" y="367"/>
                  <a:pt x="195" y="364"/>
                  <a:pt x="198" y="358"/>
                </a:cubicBezTo>
                <a:cubicBezTo>
                  <a:pt x="365" y="24"/>
                  <a:pt x="365" y="24"/>
                  <a:pt x="365" y="24"/>
                </a:cubicBezTo>
                <a:cubicBezTo>
                  <a:pt x="367" y="21"/>
                  <a:pt x="368" y="18"/>
                  <a:pt x="367" y="14"/>
                </a:cubicBezTo>
                <a:close/>
                <a:moveTo>
                  <a:pt x="367" y="14"/>
                </a:moveTo>
                <a:cubicBezTo>
                  <a:pt x="367" y="14"/>
                  <a:pt x="367" y="14"/>
                  <a:pt x="367" y="1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17FF10B-33B4-4DA5-B634-9FCD04B09051}"/>
              </a:ext>
            </a:extLst>
          </p:cNvPr>
          <p:cNvSpPr txBox="1"/>
          <p:nvPr/>
        </p:nvSpPr>
        <p:spPr>
          <a:xfrm>
            <a:off x="5150570" y="5886102"/>
            <a:ext cx="162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KWALITATIEF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5720F90-E705-47BC-99D2-40E53DC59D99}"/>
              </a:ext>
            </a:extLst>
          </p:cNvPr>
          <p:cNvSpPr/>
          <p:nvPr/>
        </p:nvSpPr>
        <p:spPr>
          <a:xfrm>
            <a:off x="10024819" y="3544595"/>
            <a:ext cx="1042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ZEGGEN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BF1A69A-D35F-4A36-AE68-C3B106B6BA00}"/>
              </a:ext>
            </a:extLst>
          </p:cNvPr>
          <p:cNvSpPr/>
          <p:nvPr/>
        </p:nvSpPr>
        <p:spPr>
          <a:xfrm>
            <a:off x="5119556" y="662511"/>
            <a:ext cx="1644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KWANTITATIEF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C72808A-AE39-40BA-841C-E7EDFC0D2C7F}"/>
              </a:ext>
            </a:extLst>
          </p:cNvPr>
          <p:cNvSpPr/>
          <p:nvPr/>
        </p:nvSpPr>
        <p:spPr>
          <a:xfrm>
            <a:off x="1386245" y="3544355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DOEN</a:t>
            </a:r>
          </a:p>
        </p:txBody>
      </p:sp>
      <p:pic>
        <p:nvPicPr>
          <p:cNvPr id="3092" name="Picture 20" descr="Afbeeldingsresultaat voor mopinion logo">
            <a:extLst>
              <a:ext uri="{FF2B5EF4-FFF2-40B4-BE49-F238E27FC236}">
                <a16:creationId xmlns:a16="http://schemas.microsoft.com/office/drawing/2014/main" id="{13C3584D-E241-4BA3-B0C7-BDDB90D64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861" y="928711"/>
            <a:ext cx="195959" cy="5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Gerelateerde afbeelding">
            <a:extLst>
              <a:ext uri="{FF2B5EF4-FFF2-40B4-BE49-F238E27FC236}">
                <a16:creationId xmlns:a16="http://schemas.microsoft.com/office/drawing/2014/main" id="{23F6CE95-D54D-4B2F-933C-2D4B2ECE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88" y="6286139"/>
            <a:ext cx="1315528" cy="5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Kuifje Raket - 60 cm hoog">
            <a:extLst>
              <a:ext uri="{FF2B5EF4-FFF2-40B4-BE49-F238E27FC236}">
                <a16:creationId xmlns:a16="http://schemas.microsoft.com/office/drawing/2014/main" id="{050A8EB7-BEFF-4F15-A986-A535C32CF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36" y="6333190"/>
            <a:ext cx="309186" cy="3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322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BE3A53-D9C9-404C-A2C1-A7FBB5920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094" y="6343907"/>
            <a:ext cx="1349755" cy="4000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99D9CEA-CE93-46A1-86B1-548CEF9AA9BD}"/>
              </a:ext>
            </a:extLst>
          </p:cNvPr>
          <p:cNvGrpSpPr/>
          <p:nvPr/>
        </p:nvGrpSpPr>
        <p:grpSpPr>
          <a:xfrm>
            <a:off x="4976249" y="5499986"/>
            <a:ext cx="2073379" cy="931532"/>
            <a:chOff x="3016467" y="5463837"/>
            <a:chExt cx="2073379" cy="931532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EC82FD20-E5D2-454F-9AB2-6BCAD8D75E1D}"/>
                </a:ext>
              </a:extLst>
            </p:cNvPr>
            <p:cNvGrpSpPr/>
            <p:nvPr/>
          </p:nvGrpSpPr>
          <p:grpSpPr>
            <a:xfrm>
              <a:off x="3531470" y="5463837"/>
              <a:ext cx="962168" cy="931532"/>
              <a:chOff x="2534773" y="5515534"/>
              <a:chExt cx="1025618" cy="992962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B383F1E-CAAF-41AA-9ACD-C5B1C9CC7758}"/>
                  </a:ext>
                </a:extLst>
              </p:cNvPr>
              <p:cNvGrpSpPr/>
              <p:nvPr/>
            </p:nvGrpSpPr>
            <p:grpSpPr>
              <a:xfrm>
                <a:off x="2534773" y="5515534"/>
                <a:ext cx="1025618" cy="989059"/>
                <a:chOff x="3032741" y="5665248"/>
                <a:chExt cx="1236840" cy="1192752"/>
              </a:xfrm>
            </p:grpSpPr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ADE3B76A-12B1-4B1E-84C8-E913F024E3D5}"/>
                    </a:ext>
                  </a:extLst>
                </p:cNvPr>
                <p:cNvSpPr/>
                <p:nvPr/>
              </p:nvSpPr>
              <p:spPr>
                <a:xfrm>
                  <a:off x="3042267" y="5956298"/>
                  <a:ext cx="1181054" cy="901702"/>
                </a:xfrm>
                <a:custGeom>
                  <a:avLst/>
                  <a:gdLst>
                    <a:gd name="connsiteX0" fmla="*/ 0 w 1181054"/>
                    <a:gd name="connsiteY0" fmla="*/ 0 h 901702"/>
                    <a:gd name="connsiteX1" fmla="*/ 7537 w 1181054"/>
                    <a:gd name="connsiteY1" fmla="*/ 0 h 901702"/>
                    <a:gd name="connsiteX2" fmla="*/ 41455 w 1181054"/>
                    <a:gd name="connsiteY2" fmla="*/ 43246 h 901702"/>
                    <a:gd name="connsiteX3" fmla="*/ 611276 w 1181054"/>
                    <a:gd name="connsiteY3" fmla="*/ 192738 h 901702"/>
                    <a:gd name="connsiteX4" fmla="*/ 1124080 w 1181054"/>
                    <a:gd name="connsiteY4" fmla="*/ 84823 h 901702"/>
                    <a:gd name="connsiteX5" fmla="*/ 1181054 w 1181054"/>
                    <a:gd name="connsiteY5" fmla="*/ 43278 h 901702"/>
                    <a:gd name="connsiteX6" fmla="*/ 605046 w 1181054"/>
                    <a:gd name="connsiteY6" fmla="*/ 901702 h 901702"/>
                    <a:gd name="connsiteX7" fmla="*/ 0 w 1181054"/>
                    <a:gd name="connsiteY7" fmla="*/ 0 h 901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1054" h="901702">
                      <a:moveTo>
                        <a:pt x="0" y="0"/>
                      </a:moveTo>
                      <a:lnTo>
                        <a:pt x="7537" y="0"/>
                      </a:lnTo>
                      <a:lnTo>
                        <a:pt x="41455" y="43246"/>
                      </a:lnTo>
                      <a:cubicBezTo>
                        <a:pt x="135336" y="131097"/>
                        <a:pt x="355118" y="192738"/>
                        <a:pt x="611276" y="192738"/>
                      </a:cubicBezTo>
                      <a:cubicBezTo>
                        <a:pt x="824741" y="192738"/>
                        <a:pt x="1012945" y="149932"/>
                        <a:pt x="1124080" y="84823"/>
                      </a:cubicBezTo>
                      <a:lnTo>
                        <a:pt x="1181054" y="43278"/>
                      </a:lnTo>
                      <a:lnTo>
                        <a:pt x="605046" y="9017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b="1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37D3D5F2-D3AE-497A-A2E6-0879AF451613}"/>
                    </a:ext>
                  </a:extLst>
                </p:cNvPr>
                <p:cNvSpPr/>
                <p:nvPr/>
              </p:nvSpPr>
              <p:spPr>
                <a:xfrm>
                  <a:off x="3032741" y="5665248"/>
                  <a:ext cx="1236840" cy="489532"/>
                </a:xfrm>
                <a:custGeom>
                  <a:avLst/>
                  <a:gdLst>
                    <a:gd name="connsiteX0" fmla="*/ 618420 w 1236840"/>
                    <a:gd name="connsiteY0" fmla="*/ 0 h 489532"/>
                    <a:gd name="connsiteX1" fmla="*/ 1236840 w 1236840"/>
                    <a:gd name="connsiteY1" fmla="*/ 244766 h 489532"/>
                    <a:gd name="connsiteX2" fmla="*/ 1188241 w 1236840"/>
                    <a:gd name="connsiteY2" fmla="*/ 340040 h 489532"/>
                    <a:gd name="connsiteX3" fmla="*/ 1188200 w 1236840"/>
                    <a:gd name="connsiteY3" fmla="*/ 340071 h 489532"/>
                    <a:gd name="connsiteX4" fmla="*/ 1188199 w 1236840"/>
                    <a:gd name="connsiteY4" fmla="*/ 340072 h 489532"/>
                    <a:gd name="connsiteX5" fmla="*/ 1131225 w 1236840"/>
                    <a:gd name="connsiteY5" fmla="*/ 381617 h 489532"/>
                    <a:gd name="connsiteX6" fmla="*/ 618421 w 1236840"/>
                    <a:gd name="connsiteY6" fmla="*/ 489532 h 489532"/>
                    <a:gd name="connsiteX7" fmla="*/ 48600 w 1236840"/>
                    <a:gd name="connsiteY7" fmla="*/ 340040 h 489532"/>
                    <a:gd name="connsiteX8" fmla="*/ 14682 w 1236840"/>
                    <a:gd name="connsiteY8" fmla="*/ 296794 h 489532"/>
                    <a:gd name="connsiteX9" fmla="*/ 14681 w 1236840"/>
                    <a:gd name="connsiteY9" fmla="*/ 296794 h 489532"/>
                    <a:gd name="connsiteX10" fmla="*/ 12564 w 1236840"/>
                    <a:gd name="connsiteY10" fmla="*/ 294095 h 489532"/>
                    <a:gd name="connsiteX11" fmla="*/ 0 w 1236840"/>
                    <a:gd name="connsiteY11" fmla="*/ 244766 h 489532"/>
                    <a:gd name="connsiteX12" fmla="*/ 618420 w 1236840"/>
                    <a:gd name="connsiteY12" fmla="*/ 0 h 48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6840" h="489532">
                      <a:moveTo>
                        <a:pt x="618420" y="0"/>
                      </a:moveTo>
                      <a:cubicBezTo>
                        <a:pt x="959964" y="0"/>
                        <a:pt x="1236840" y="109585"/>
                        <a:pt x="1236840" y="244766"/>
                      </a:cubicBezTo>
                      <a:cubicBezTo>
                        <a:pt x="1236840" y="278561"/>
                        <a:pt x="1219535" y="310757"/>
                        <a:pt x="1188241" y="340040"/>
                      </a:cubicBezTo>
                      <a:lnTo>
                        <a:pt x="1188200" y="340071"/>
                      </a:lnTo>
                      <a:lnTo>
                        <a:pt x="1188199" y="340072"/>
                      </a:lnTo>
                      <a:lnTo>
                        <a:pt x="1131225" y="381617"/>
                      </a:lnTo>
                      <a:cubicBezTo>
                        <a:pt x="1020090" y="446726"/>
                        <a:pt x="831886" y="489532"/>
                        <a:pt x="618421" y="489532"/>
                      </a:cubicBezTo>
                      <a:cubicBezTo>
                        <a:pt x="362263" y="489532"/>
                        <a:pt x="142481" y="427891"/>
                        <a:pt x="48600" y="340040"/>
                      </a:cubicBezTo>
                      <a:lnTo>
                        <a:pt x="14682" y="296794"/>
                      </a:lnTo>
                      <a:lnTo>
                        <a:pt x="14681" y="296794"/>
                      </a:lnTo>
                      <a:lnTo>
                        <a:pt x="12564" y="294095"/>
                      </a:lnTo>
                      <a:cubicBezTo>
                        <a:pt x="4326" y="278162"/>
                        <a:pt x="0" y="261664"/>
                        <a:pt x="0" y="244766"/>
                      </a:cubicBezTo>
                      <a:cubicBezTo>
                        <a:pt x="0" y="109585"/>
                        <a:pt x="276876" y="0"/>
                        <a:pt x="618420" y="0"/>
                      </a:cubicBezTo>
                      <a:close/>
                    </a:path>
                  </a:pathLst>
                </a:custGeom>
                <a:solidFill>
                  <a:srgbClr val="F9AD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dirty="0">
                    <a:latin typeface="Calibri Light" panose="020F0302020204030204" pitchFamily="34" charset="0"/>
                  </a:endParaRPr>
                </a:p>
              </p:txBody>
            </p:sp>
          </p:grp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1715401-4D92-46F5-9F44-DCD7AF863E01}"/>
                  </a:ext>
                </a:extLst>
              </p:cNvPr>
              <p:cNvSpPr/>
              <p:nvPr/>
            </p:nvSpPr>
            <p:spPr>
              <a:xfrm>
                <a:off x="2719761" y="5875931"/>
                <a:ext cx="340782" cy="622382"/>
              </a:xfrm>
              <a:custGeom>
                <a:avLst/>
                <a:gdLst>
                  <a:gd name="connsiteX0" fmla="*/ 0 w 334432"/>
                  <a:gd name="connsiteY0" fmla="*/ 0 h 631907"/>
                  <a:gd name="connsiteX1" fmla="*/ 149013 w 334432"/>
                  <a:gd name="connsiteY1" fmla="*/ 28814 h 631907"/>
                  <a:gd name="connsiteX2" fmla="*/ 334432 w 334432"/>
                  <a:gd name="connsiteY2" fmla="*/ 631907 h 631907"/>
                  <a:gd name="connsiteX3" fmla="*/ 0 w 334432"/>
                  <a:gd name="connsiteY3" fmla="*/ 0 h 631907"/>
                  <a:gd name="connsiteX0" fmla="*/ 0 w 334432"/>
                  <a:gd name="connsiteY0" fmla="*/ 0 h 631907"/>
                  <a:gd name="connsiteX1" fmla="*/ 149013 w 334432"/>
                  <a:gd name="connsiteY1" fmla="*/ 38339 h 631907"/>
                  <a:gd name="connsiteX2" fmla="*/ 334432 w 334432"/>
                  <a:gd name="connsiteY2" fmla="*/ 631907 h 631907"/>
                  <a:gd name="connsiteX3" fmla="*/ 0 w 334432"/>
                  <a:gd name="connsiteY3" fmla="*/ 0 h 631907"/>
                  <a:gd name="connsiteX0" fmla="*/ 0 w 334432"/>
                  <a:gd name="connsiteY0" fmla="*/ 0 h 631907"/>
                  <a:gd name="connsiteX1" fmla="*/ 149013 w 334432"/>
                  <a:gd name="connsiteY1" fmla="*/ 38339 h 631907"/>
                  <a:gd name="connsiteX2" fmla="*/ 334432 w 334432"/>
                  <a:gd name="connsiteY2" fmla="*/ 631907 h 631907"/>
                  <a:gd name="connsiteX3" fmla="*/ 0 w 334432"/>
                  <a:gd name="connsiteY3" fmla="*/ 0 h 631907"/>
                  <a:gd name="connsiteX0" fmla="*/ 0 w 340782"/>
                  <a:gd name="connsiteY0" fmla="*/ 0 h 622382"/>
                  <a:gd name="connsiteX1" fmla="*/ 155363 w 340782"/>
                  <a:gd name="connsiteY1" fmla="*/ 28814 h 622382"/>
                  <a:gd name="connsiteX2" fmla="*/ 340782 w 340782"/>
                  <a:gd name="connsiteY2" fmla="*/ 622382 h 622382"/>
                  <a:gd name="connsiteX3" fmla="*/ 0 w 340782"/>
                  <a:gd name="connsiteY3" fmla="*/ 0 h 62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782" h="622382">
                    <a:moveTo>
                      <a:pt x="0" y="0"/>
                    </a:moveTo>
                    <a:lnTo>
                      <a:pt x="155363" y="28814"/>
                    </a:lnTo>
                    <a:lnTo>
                      <a:pt x="340782" y="6223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68045921-49BF-439D-B725-F42487823F55}"/>
                  </a:ext>
                </a:extLst>
              </p:cNvPr>
              <p:cNvSpPr/>
              <p:nvPr/>
            </p:nvSpPr>
            <p:spPr>
              <a:xfrm>
                <a:off x="3027722" y="5796670"/>
                <a:ext cx="494309" cy="711826"/>
              </a:xfrm>
              <a:custGeom>
                <a:avLst/>
                <a:gdLst>
                  <a:gd name="connsiteX0" fmla="*/ 494309 w 494309"/>
                  <a:gd name="connsiteY0" fmla="*/ 0 h 711826"/>
                  <a:gd name="connsiteX1" fmla="*/ 16669 w 494309"/>
                  <a:gd name="connsiteY1" fmla="*/ 711826 h 711826"/>
                  <a:gd name="connsiteX2" fmla="*/ 0 w 494309"/>
                  <a:gd name="connsiteY2" fmla="*/ 686984 h 711826"/>
                  <a:gd name="connsiteX3" fmla="*/ 229726 w 494309"/>
                  <a:gd name="connsiteY3" fmla="*/ 105130 h 711826"/>
                  <a:gd name="connsiteX4" fmla="*/ 266271 w 494309"/>
                  <a:gd name="connsiteY4" fmla="*/ 99439 h 711826"/>
                  <a:gd name="connsiteX5" fmla="*/ 447065 w 494309"/>
                  <a:gd name="connsiteY5" fmla="*/ 34451 h 711826"/>
                  <a:gd name="connsiteX6" fmla="*/ 494309 w 494309"/>
                  <a:gd name="connsiteY6" fmla="*/ 0 h 71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711826">
                    <a:moveTo>
                      <a:pt x="494309" y="0"/>
                    </a:moveTo>
                    <a:lnTo>
                      <a:pt x="16669" y="711826"/>
                    </a:lnTo>
                    <a:lnTo>
                      <a:pt x="0" y="686984"/>
                    </a:lnTo>
                    <a:lnTo>
                      <a:pt x="229726" y="105130"/>
                    </a:lnTo>
                    <a:lnTo>
                      <a:pt x="266271" y="99439"/>
                    </a:lnTo>
                    <a:cubicBezTo>
                      <a:pt x="338932" y="83817"/>
                      <a:pt x="400987" y="61446"/>
                      <a:pt x="447065" y="34451"/>
                    </a:cubicBezTo>
                    <a:lnTo>
                      <a:pt x="494309" y="0"/>
                    </a:lnTo>
                    <a:close/>
                  </a:path>
                </a:pathLst>
              </a:custGeom>
              <a:solidFill>
                <a:srgbClr val="F9B5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2E9D56B-314C-4529-AB10-633001E8F8AF}"/>
                </a:ext>
              </a:extLst>
            </p:cNvPr>
            <p:cNvSpPr txBox="1"/>
            <p:nvPr/>
          </p:nvSpPr>
          <p:spPr>
            <a:xfrm>
              <a:off x="3016467" y="5833003"/>
              <a:ext cx="2073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/>
                  </a:solidFill>
                  <a:latin typeface="Calibri Light" panose="020F0302020204030204" pitchFamily="34" charset="0"/>
                </a:rPr>
                <a:t>Checkout</a:t>
              </a:r>
              <a:endParaRPr lang="en-NL" b="1" dirty="0">
                <a:solidFill>
                  <a:schemeClr val="accent6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3CBA40-A7D6-44A8-9157-75B65E1B0B13}"/>
              </a:ext>
            </a:extLst>
          </p:cNvPr>
          <p:cNvGrpSpPr/>
          <p:nvPr/>
        </p:nvGrpSpPr>
        <p:grpSpPr>
          <a:xfrm>
            <a:off x="4874710" y="4497512"/>
            <a:ext cx="2174918" cy="1052337"/>
            <a:chOff x="2914928" y="4505360"/>
            <a:chExt cx="2174918" cy="1052337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F2684B21-525D-4B7E-8B8A-68552E420F7C}"/>
                </a:ext>
              </a:extLst>
            </p:cNvPr>
            <p:cNvGrpSpPr/>
            <p:nvPr/>
          </p:nvGrpSpPr>
          <p:grpSpPr>
            <a:xfrm>
              <a:off x="2914928" y="4505360"/>
              <a:ext cx="2099734" cy="1052337"/>
              <a:chOff x="1918230" y="4549091"/>
              <a:chExt cx="2238201" cy="1121733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A06315E0-0D0F-44F4-B926-46D361065B36}"/>
                  </a:ext>
                </a:extLst>
              </p:cNvPr>
              <p:cNvGrpSpPr/>
              <p:nvPr/>
            </p:nvGrpSpPr>
            <p:grpSpPr>
              <a:xfrm>
                <a:off x="1918230" y="4549091"/>
                <a:ext cx="2237119" cy="1121733"/>
                <a:chOff x="1918230" y="4491035"/>
                <a:chExt cx="2237119" cy="1121733"/>
              </a:xfrm>
            </p:grpSpPr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7C75F2C7-1CF7-4EA8-AFDE-F930A1E4E4C0}"/>
                    </a:ext>
                  </a:extLst>
                </p:cNvPr>
                <p:cNvSpPr/>
                <p:nvPr/>
              </p:nvSpPr>
              <p:spPr>
                <a:xfrm>
                  <a:off x="1918230" y="4491035"/>
                  <a:ext cx="2237119" cy="405932"/>
                </a:xfrm>
                <a:custGeom>
                  <a:avLst/>
                  <a:gdLst>
                    <a:gd name="connsiteX0" fmla="*/ 1118560 w 2237119"/>
                    <a:gd name="connsiteY0" fmla="*/ 0 h 405932"/>
                    <a:gd name="connsiteX1" fmla="*/ 2237119 w 2237119"/>
                    <a:gd name="connsiteY1" fmla="*/ 202966 h 405932"/>
                    <a:gd name="connsiteX2" fmla="*/ 2233389 w 2237119"/>
                    <a:gd name="connsiteY2" fmla="*/ 216371 h 405932"/>
                    <a:gd name="connsiteX3" fmla="*/ 2217077 w 2237119"/>
                    <a:gd name="connsiteY3" fmla="*/ 240683 h 405932"/>
                    <a:gd name="connsiteX4" fmla="*/ 2214394 w 2237119"/>
                    <a:gd name="connsiteY4" fmla="*/ 243871 h 405932"/>
                    <a:gd name="connsiteX5" fmla="*/ 1118560 w 2237119"/>
                    <a:gd name="connsiteY5" fmla="*/ 405932 h 405932"/>
                    <a:gd name="connsiteX6" fmla="*/ 22725 w 2237119"/>
                    <a:gd name="connsiteY6" fmla="*/ 243871 h 405932"/>
                    <a:gd name="connsiteX7" fmla="*/ 12601 w 2237119"/>
                    <a:gd name="connsiteY7" fmla="*/ 231834 h 405932"/>
                    <a:gd name="connsiteX8" fmla="*/ 4797 w 2237119"/>
                    <a:gd name="connsiteY8" fmla="*/ 220204 h 405932"/>
                    <a:gd name="connsiteX9" fmla="*/ 0 w 2237119"/>
                    <a:gd name="connsiteY9" fmla="*/ 202966 h 405932"/>
                    <a:gd name="connsiteX10" fmla="*/ 1118560 w 2237119"/>
                    <a:gd name="connsiteY10" fmla="*/ 0 h 405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37119" h="405932">
                      <a:moveTo>
                        <a:pt x="1118560" y="0"/>
                      </a:moveTo>
                      <a:cubicBezTo>
                        <a:pt x="1736323" y="0"/>
                        <a:pt x="2237119" y="90870"/>
                        <a:pt x="2237119" y="202966"/>
                      </a:cubicBezTo>
                      <a:lnTo>
                        <a:pt x="2233389" y="216371"/>
                      </a:lnTo>
                      <a:lnTo>
                        <a:pt x="2217077" y="240683"/>
                      </a:lnTo>
                      <a:lnTo>
                        <a:pt x="2214394" y="243871"/>
                      </a:lnTo>
                      <a:cubicBezTo>
                        <a:pt x="2110093" y="336359"/>
                        <a:pt x="1659103" y="405932"/>
                        <a:pt x="1118560" y="405932"/>
                      </a:cubicBezTo>
                      <a:cubicBezTo>
                        <a:pt x="578017" y="405932"/>
                        <a:pt x="127027" y="336359"/>
                        <a:pt x="22725" y="243871"/>
                      </a:cubicBezTo>
                      <a:lnTo>
                        <a:pt x="12601" y="231834"/>
                      </a:lnTo>
                      <a:lnTo>
                        <a:pt x="4797" y="220204"/>
                      </a:lnTo>
                      <a:lnTo>
                        <a:pt x="0" y="202966"/>
                      </a:lnTo>
                      <a:cubicBezTo>
                        <a:pt x="0" y="90870"/>
                        <a:pt x="500796" y="0"/>
                        <a:pt x="1118560" y="0"/>
                      </a:cubicBezTo>
                      <a:close/>
                    </a:path>
                  </a:pathLst>
                </a:custGeom>
                <a:solidFill>
                  <a:srgbClr val="F260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33244D14-FF0A-4035-9E42-718F284DEF8F}"/>
                    </a:ext>
                  </a:extLst>
                </p:cNvPr>
                <p:cNvSpPr/>
                <p:nvPr/>
              </p:nvSpPr>
              <p:spPr>
                <a:xfrm>
                  <a:off x="1930830" y="4703593"/>
                  <a:ext cx="2204476" cy="909175"/>
                </a:xfrm>
                <a:custGeom>
                  <a:avLst/>
                  <a:gdLst>
                    <a:gd name="connsiteX0" fmla="*/ 0 w 2658478"/>
                    <a:gd name="connsiteY0" fmla="*/ 0 h 1096416"/>
                    <a:gd name="connsiteX1" fmla="*/ 12209 w 2658478"/>
                    <a:gd name="connsiteY1" fmla="*/ 14516 h 1096416"/>
                    <a:gd name="connsiteX2" fmla="*/ 1333726 w 2658478"/>
                    <a:gd name="connsiteY2" fmla="*/ 209953 h 1096416"/>
                    <a:gd name="connsiteX3" fmla="*/ 2655243 w 2658478"/>
                    <a:gd name="connsiteY3" fmla="*/ 14516 h 1096416"/>
                    <a:gd name="connsiteX4" fmla="*/ 2658478 w 2658478"/>
                    <a:gd name="connsiteY4" fmla="*/ 10671 h 1096416"/>
                    <a:gd name="connsiteX5" fmla="*/ 2065414 w 2658478"/>
                    <a:gd name="connsiteY5" fmla="*/ 894515 h 1096416"/>
                    <a:gd name="connsiteX6" fmla="*/ 2063415 w 2658478"/>
                    <a:gd name="connsiteY6" fmla="*/ 894515 h 1096416"/>
                    <a:gd name="connsiteX7" fmla="*/ 2061437 w 2658478"/>
                    <a:gd name="connsiteY7" fmla="*/ 900979 h 1096416"/>
                    <a:gd name="connsiteX8" fmla="*/ 1333580 w 2658478"/>
                    <a:gd name="connsiteY8" fmla="*/ 1096416 h 1096416"/>
                    <a:gd name="connsiteX9" fmla="*/ 605723 w 2658478"/>
                    <a:gd name="connsiteY9" fmla="*/ 900979 h 1096416"/>
                    <a:gd name="connsiteX10" fmla="*/ 603745 w 2658478"/>
                    <a:gd name="connsiteY10" fmla="*/ 894515 h 1096416"/>
                    <a:gd name="connsiteX11" fmla="*/ 600223 w 2658478"/>
                    <a:gd name="connsiteY11" fmla="*/ 894515 h 109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58478" h="1096416">
                      <a:moveTo>
                        <a:pt x="0" y="0"/>
                      </a:moveTo>
                      <a:lnTo>
                        <a:pt x="12209" y="14516"/>
                      </a:lnTo>
                      <a:cubicBezTo>
                        <a:pt x="137991" y="126052"/>
                        <a:pt x="681861" y="209953"/>
                        <a:pt x="1333726" y="209953"/>
                      </a:cubicBezTo>
                      <a:cubicBezTo>
                        <a:pt x="1985592" y="209953"/>
                        <a:pt x="2529461" y="126052"/>
                        <a:pt x="2655243" y="14516"/>
                      </a:cubicBezTo>
                      <a:lnTo>
                        <a:pt x="2658478" y="10671"/>
                      </a:lnTo>
                      <a:lnTo>
                        <a:pt x="2065414" y="894515"/>
                      </a:lnTo>
                      <a:lnTo>
                        <a:pt x="2063415" y="894515"/>
                      </a:lnTo>
                      <a:lnTo>
                        <a:pt x="2061437" y="900979"/>
                      </a:lnTo>
                      <a:cubicBezTo>
                        <a:pt x="1992160" y="1012515"/>
                        <a:pt x="1692611" y="1096416"/>
                        <a:pt x="1333580" y="1096416"/>
                      </a:cubicBezTo>
                      <a:cubicBezTo>
                        <a:pt x="974549" y="1096416"/>
                        <a:pt x="675001" y="1012515"/>
                        <a:pt x="605723" y="900979"/>
                      </a:cubicBezTo>
                      <a:lnTo>
                        <a:pt x="603745" y="894515"/>
                      </a:lnTo>
                      <a:lnTo>
                        <a:pt x="600223" y="89451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dirty="0">
                    <a:latin typeface="Calibri Light" panose="020F0302020204030204" pitchFamily="34" charset="0"/>
                  </a:endParaRPr>
                </a:p>
              </p:txBody>
            </p:sp>
          </p:grp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AA151B-F662-4CC8-BD78-7590775DB8D8}"/>
                  </a:ext>
                </a:extLst>
              </p:cNvPr>
              <p:cNvSpPr/>
              <p:nvPr/>
            </p:nvSpPr>
            <p:spPr>
              <a:xfrm>
                <a:off x="2186690" y="4868695"/>
                <a:ext cx="613982" cy="787539"/>
              </a:xfrm>
              <a:custGeom>
                <a:avLst/>
                <a:gdLst>
                  <a:gd name="connsiteX0" fmla="*/ 0 w 607632"/>
                  <a:gd name="connsiteY0" fmla="*/ 0 h 793889"/>
                  <a:gd name="connsiteX1" fmla="*/ 380169 w 607632"/>
                  <a:gd name="connsiteY1" fmla="*/ 54042 h 793889"/>
                  <a:gd name="connsiteX2" fmla="*/ 607632 w 607632"/>
                  <a:gd name="connsiteY2" fmla="*/ 793889 h 793889"/>
                  <a:gd name="connsiteX3" fmla="*/ 396731 w 607632"/>
                  <a:gd name="connsiteY3" fmla="*/ 749622 h 793889"/>
                  <a:gd name="connsiteX4" fmla="*/ 0 w 607632"/>
                  <a:gd name="connsiteY4" fmla="*/ 0 h 793889"/>
                  <a:gd name="connsiteX0" fmla="*/ 0 w 607632"/>
                  <a:gd name="connsiteY0" fmla="*/ 0 h 793889"/>
                  <a:gd name="connsiteX1" fmla="*/ 169160 w 607632"/>
                  <a:gd name="connsiteY1" fmla="*/ 34300 h 793889"/>
                  <a:gd name="connsiteX2" fmla="*/ 380169 w 607632"/>
                  <a:gd name="connsiteY2" fmla="*/ 54042 h 793889"/>
                  <a:gd name="connsiteX3" fmla="*/ 607632 w 607632"/>
                  <a:gd name="connsiteY3" fmla="*/ 793889 h 793889"/>
                  <a:gd name="connsiteX4" fmla="*/ 396731 w 607632"/>
                  <a:gd name="connsiteY4" fmla="*/ 749622 h 793889"/>
                  <a:gd name="connsiteX5" fmla="*/ 0 w 607632"/>
                  <a:gd name="connsiteY5" fmla="*/ 0 h 793889"/>
                  <a:gd name="connsiteX0" fmla="*/ 0 w 607632"/>
                  <a:gd name="connsiteY0" fmla="*/ 0 h 793889"/>
                  <a:gd name="connsiteX1" fmla="*/ 169160 w 607632"/>
                  <a:gd name="connsiteY1" fmla="*/ 34300 h 793889"/>
                  <a:gd name="connsiteX2" fmla="*/ 380169 w 607632"/>
                  <a:gd name="connsiteY2" fmla="*/ 54042 h 793889"/>
                  <a:gd name="connsiteX3" fmla="*/ 607632 w 607632"/>
                  <a:gd name="connsiteY3" fmla="*/ 793889 h 793889"/>
                  <a:gd name="connsiteX4" fmla="*/ 502535 w 607632"/>
                  <a:gd name="connsiteY4" fmla="*/ 774869 h 793889"/>
                  <a:gd name="connsiteX5" fmla="*/ 396731 w 607632"/>
                  <a:gd name="connsiteY5" fmla="*/ 749622 h 793889"/>
                  <a:gd name="connsiteX6" fmla="*/ 0 w 607632"/>
                  <a:gd name="connsiteY6" fmla="*/ 0 h 793889"/>
                  <a:gd name="connsiteX0" fmla="*/ 0 w 613982"/>
                  <a:gd name="connsiteY0" fmla="*/ 0 h 784364"/>
                  <a:gd name="connsiteX1" fmla="*/ 175510 w 613982"/>
                  <a:gd name="connsiteY1" fmla="*/ 24775 h 784364"/>
                  <a:gd name="connsiteX2" fmla="*/ 386519 w 613982"/>
                  <a:gd name="connsiteY2" fmla="*/ 44517 h 784364"/>
                  <a:gd name="connsiteX3" fmla="*/ 613982 w 613982"/>
                  <a:gd name="connsiteY3" fmla="*/ 784364 h 784364"/>
                  <a:gd name="connsiteX4" fmla="*/ 508885 w 613982"/>
                  <a:gd name="connsiteY4" fmla="*/ 765344 h 784364"/>
                  <a:gd name="connsiteX5" fmla="*/ 403081 w 613982"/>
                  <a:gd name="connsiteY5" fmla="*/ 740097 h 784364"/>
                  <a:gd name="connsiteX6" fmla="*/ 0 w 613982"/>
                  <a:gd name="connsiteY6" fmla="*/ 0 h 784364"/>
                  <a:gd name="connsiteX0" fmla="*/ 0 w 613982"/>
                  <a:gd name="connsiteY0" fmla="*/ 0 h 787539"/>
                  <a:gd name="connsiteX1" fmla="*/ 175510 w 613982"/>
                  <a:gd name="connsiteY1" fmla="*/ 24775 h 787539"/>
                  <a:gd name="connsiteX2" fmla="*/ 386519 w 613982"/>
                  <a:gd name="connsiteY2" fmla="*/ 44517 h 787539"/>
                  <a:gd name="connsiteX3" fmla="*/ 613982 w 613982"/>
                  <a:gd name="connsiteY3" fmla="*/ 787539 h 787539"/>
                  <a:gd name="connsiteX4" fmla="*/ 508885 w 613982"/>
                  <a:gd name="connsiteY4" fmla="*/ 765344 h 787539"/>
                  <a:gd name="connsiteX5" fmla="*/ 403081 w 613982"/>
                  <a:gd name="connsiteY5" fmla="*/ 740097 h 787539"/>
                  <a:gd name="connsiteX6" fmla="*/ 0 w 613982"/>
                  <a:gd name="connsiteY6" fmla="*/ 0 h 787539"/>
                  <a:gd name="connsiteX0" fmla="*/ 0 w 613982"/>
                  <a:gd name="connsiteY0" fmla="*/ 0 h 787539"/>
                  <a:gd name="connsiteX1" fmla="*/ 175510 w 613982"/>
                  <a:gd name="connsiteY1" fmla="*/ 24775 h 787539"/>
                  <a:gd name="connsiteX2" fmla="*/ 386519 w 613982"/>
                  <a:gd name="connsiteY2" fmla="*/ 44517 h 787539"/>
                  <a:gd name="connsiteX3" fmla="*/ 613982 w 613982"/>
                  <a:gd name="connsiteY3" fmla="*/ 787539 h 787539"/>
                  <a:gd name="connsiteX4" fmla="*/ 515235 w 613982"/>
                  <a:gd name="connsiteY4" fmla="*/ 774869 h 787539"/>
                  <a:gd name="connsiteX5" fmla="*/ 403081 w 613982"/>
                  <a:gd name="connsiteY5" fmla="*/ 740097 h 787539"/>
                  <a:gd name="connsiteX6" fmla="*/ 0 w 613982"/>
                  <a:gd name="connsiteY6" fmla="*/ 0 h 78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3982" h="787539">
                    <a:moveTo>
                      <a:pt x="0" y="0"/>
                    </a:moveTo>
                    <a:cubicBezTo>
                      <a:pt x="57180" y="7465"/>
                      <a:pt x="118330" y="17310"/>
                      <a:pt x="175510" y="24775"/>
                    </a:cubicBezTo>
                    <a:lnTo>
                      <a:pt x="386519" y="44517"/>
                    </a:lnTo>
                    <a:lnTo>
                      <a:pt x="613982" y="787539"/>
                    </a:lnTo>
                    <a:cubicBezTo>
                      <a:pt x="578950" y="778024"/>
                      <a:pt x="550267" y="784384"/>
                      <a:pt x="515235" y="774869"/>
                    </a:cubicBezTo>
                    <a:lnTo>
                      <a:pt x="403081" y="7400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AE7EA07-7A50-48FA-B1D8-9516E8ED7061}"/>
                  </a:ext>
                </a:extLst>
              </p:cNvPr>
              <p:cNvSpPr/>
              <p:nvPr/>
            </p:nvSpPr>
            <p:spPr>
              <a:xfrm>
                <a:off x="3362909" y="4761015"/>
                <a:ext cx="793522" cy="873672"/>
              </a:xfrm>
              <a:custGeom>
                <a:avLst/>
                <a:gdLst>
                  <a:gd name="connsiteX0" fmla="*/ 793522 w 793522"/>
                  <a:gd name="connsiteY0" fmla="*/ 0 h 873672"/>
                  <a:gd name="connsiteX1" fmla="*/ 301739 w 793522"/>
                  <a:gd name="connsiteY1" fmla="*/ 732905 h 873672"/>
                  <a:gd name="connsiteX2" fmla="*/ 300081 w 793522"/>
                  <a:gd name="connsiteY2" fmla="*/ 732905 h 873672"/>
                  <a:gd name="connsiteX3" fmla="*/ 298441 w 793522"/>
                  <a:gd name="connsiteY3" fmla="*/ 738265 h 873672"/>
                  <a:gd name="connsiteX4" fmla="*/ 1539 w 793522"/>
                  <a:gd name="connsiteY4" fmla="*/ 873435 h 873672"/>
                  <a:gd name="connsiteX5" fmla="*/ 0 w 793522"/>
                  <a:gd name="connsiteY5" fmla="*/ 873672 h 873672"/>
                  <a:gd name="connsiteX6" fmla="*/ 292328 w 793522"/>
                  <a:gd name="connsiteY6" fmla="*/ 133260 h 873672"/>
                  <a:gd name="connsiteX7" fmla="*/ 406513 w 793522"/>
                  <a:gd name="connsiteY7" fmla="*/ 118902 h 873672"/>
                  <a:gd name="connsiteX8" fmla="*/ 790840 w 793522"/>
                  <a:gd name="connsiteY8" fmla="*/ 3188 h 873672"/>
                  <a:gd name="connsiteX9" fmla="*/ 793522 w 793522"/>
                  <a:gd name="connsiteY9" fmla="*/ 0 h 87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3522" h="873672">
                    <a:moveTo>
                      <a:pt x="793522" y="0"/>
                    </a:moveTo>
                    <a:lnTo>
                      <a:pt x="301739" y="732905"/>
                    </a:lnTo>
                    <a:lnTo>
                      <a:pt x="300081" y="732905"/>
                    </a:lnTo>
                    <a:lnTo>
                      <a:pt x="298441" y="738265"/>
                    </a:lnTo>
                    <a:cubicBezTo>
                      <a:pt x="262537" y="796070"/>
                      <a:pt x="152045" y="844924"/>
                      <a:pt x="1539" y="873435"/>
                    </a:cubicBezTo>
                    <a:lnTo>
                      <a:pt x="0" y="873672"/>
                    </a:lnTo>
                    <a:lnTo>
                      <a:pt x="292328" y="133260"/>
                    </a:lnTo>
                    <a:lnTo>
                      <a:pt x="406513" y="118902"/>
                    </a:lnTo>
                    <a:cubicBezTo>
                      <a:pt x="599866" y="89948"/>
                      <a:pt x="738689" y="49433"/>
                      <a:pt x="790840" y="3188"/>
                    </a:cubicBezTo>
                    <a:lnTo>
                      <a:pt x="793522" y="0"/>
                    </a:lnTo>
                    <a:close/>
                  </a:path>
                </a:pathLst>
              </a:custGeom>
              <a:solidFill>
                <a:srgbClr val="F36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E415D7-069C-4569-96E0-4890DB3366B2}"/>
                </a:ext>
              </a:extLst>
            </p:cNvPr>
            <p:cNvSpPr txBox="1"/>
            <p:nvPr/>
          </p:nvSpPr>
          <p:spPr>
            <a:xfrm>
              <a:off x="3016467" y="5016048"/>
              <a:ext cx="2073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Cart</a:t>
              </a:r>
              <a:endParaRPr lang="en-NL" b="1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137E39-9D46-4126-B677-610A0B0F5C61}"/>
              </a:ext>
            </a:extLst>
          </p:cNvPr>
          <p:cNvGrpSpPr/>
          <p:nvPr/>
        </p:nvGrpSpPr>
        <p:grpSpPr>
          <a:xfrm>
            <a:off x="4233484" y="3442191"/>
            <a:ext cx="3278659" cy="1105184"/>
            <a:chOff x="2273702" y="3422691"/>
            <a:chExt cx="3278659" cy="1105184"/>
          </a:xfrm>
        </p:grpSpPr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5E3880D0-7C7A-476A-855D-F364A0E748B7}"/>
                </a:ext>
              </a:extLst>
            </p:cNvPr>
            <p:cNvGrpSpPr/>
            <p:nvPr/>
          </p:nvGrpSpPr>
          <p:grpSpPr>
            <a:xfrm>
              <a:off x="2273702" y="3422691"/>
              <a:ext cx="3278659" cy="1105184"/>
              <a:chOff x="1277005" y="3462936"/>
              <a:chExt cx="3494871" cy="1178066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98A804E4-2EFC-4728-B248-EB44EDF07F44}"/>
                  </a:ext>
                </a:extLst>
              </p:cNvPr>
              <p:cNvSpPr/>
              <p:nvPr/>
            </p:nvSpPr>
            <p:spPr>
              <a:xfrm>
                <a:off x="1277005" y="3462936"/>
                <a:ext cx="3494871" cy="405932"/>
              </a:xfrm>
              <a:custGeom>
                <a:avLst/>
                <a:gdLst>
                  <a:gd name="connsiteX0" fmla="*/ 1747436 w 3494871"/>
                  <a:gd name="connsiteY0" fmla="*/ 0 h 405932"/>
                  <a:gd name="connsiteX1" fmla="*/ 3494871 w 3494871"/>
                  <a:gd name="connsiteY1" fmla="*/ 202966 h 405932"/>
                  <a:gd name="connsiteX2" fmla="*/ 3485849 w 3494871"/>
                  <a:gd name="connsiteY2" fmla="*/ 223718 h 405932"/>
                  <a:gd name="connsiteX3" fmla="*/ 3483640 w 3494871"/>
                  <a:gd name="connsiteY3" fmla="*/ 225400 h 405932"/>
                  <a:gd name="connsiteX4" fmla="*/ 3483641 w 3494871"/>
                  <a:gd name="connsiteY4" fmla="*/ 225400 h 405932"/>
                  <a:gd name="connsiteX5" fmla="*/ 3459371 w 3494871"/>
                  <a:gd name="connsiteY5" fmla="*/ 243871 h 405932"/>
                  <a:gd name="connsiteX6" fmla="*/ 1747437 w 3494871"/>
                  <a:gd name="connsiteY6" fmla="*/ 405932 h 405932"/>
                  <a:gd name="connsiteX7" fmla="*/ 35503 w 3494871"/>
                  <a:gd name="connsiteY7" fmla="*/ 243871 h 405932"/>
                  <a:gd name="connsiteX8" fmla="*/ 11233 w 3494871"/>
                  <a:gd name="connsiteY8" fmla="*/ 225400 h 405932"/>
                  <a:gd name="connsiteX9" fmla="*/ 11232 w 3494871"/>
                  <a:gd name="connsiteY9" fmla="*/ 225400 h 405932"/>
                  <a:gd name="connsiteX10" fmla="*/ 9022 w 3494871"/>
                  <a:gd name="connsiteY10" fmla="*/ 223718 h 405932"/>
                  <a:gd name="connsiteX11" fmla="*/ 0 w 3494871"/>
                  <a:gd name="connsiteY11" fmla="*/ 202966 h 405932"/>
                  <a:gd name="connsiteX12" fmla="*/ 1747436 w 3494871"/>
                  <a:gd name="connsiteY12" fmla="*/ 0 h 405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94871" h="405932">
                    <a:moveTo>
                      <a:pt x="1747436" y="0"/>
                    </a:moveTo>
                    <a:cubicBezTo>
                      <a:pt x="2712517" y="0"/>
                      <a:pt x="3494871" y="90871"/>
                      <a:pt x="3494871" y="202966"/>
                    </a:cubicBezTo>
                    <a:cubicBezTo>
                      <a:pt x="3494871" y="209972"/>
                      <a:pt x="3491815" y="216896"/>
                      <a:pt x="3485849" y="223718"/>
                    </a:cubicBezTo>
                    <a:lnTo>
                      <a:pt x="3483640" y="225400"/>
                    </a:lnTo>
                    <a:lnTo>
                      <a:pt x="3483641" y="225400"/>
                    </a:lnTo>
                    <a:lnTo>
                      <a:pt x="3459371" y="243871"/>
                    </a:lnTo>
                    <a:cubicBezTo>
                      <a:pt x="3296429" y="336359"/>
                      <a:pt x="2591884" y="405932"/>
                      <a:pt x="1747437" y="405932"/>
                    </a:cubicBezTo>
                    <a:cubicBezTo>
                      <a:pt x="902991" y="405932"/>
                      <a:pt x="198445" y="336359"/>
                      <a:pt x="35503" y="243871"/>
                    </a:cubicBezTo>
                    <a:lnTo>
                      <a:pt x="11233" y="225400"/>
                    </a:lnTo>
                    <a:lnTo>
                      <a:pt x="11232" y="225400"/>
                    </a:lnTo>
                    <a:lnTo>
                      <a:pt x="9022" y="223718"/>
                    </a:lnTo>
                    <a:cubicBezTo>
                      <a:pt x="3057" y="216896"/>
                      <a:pt x="0" y="209972"/>
                      <a:pt x="0" y="202966"/>
                    </a:cubicBezTo>
                    <a:cubicBezTo>
                      <a:pt x="0" y="90871"/>
                      <a:pt x="782354" y="0"/>
                      <a:pt x="1747436" y="0"/>
                    </a:cubicBezTo>
                    <a:close/>
                  </a:path>
                </a:pathLst>
              </a:custGeom>
              <a:solidFill>
                <a:srgbClr val="EC20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>
                  <a:latin typeface="Calibri Light" panose="020F0302020204030204" pitchFamily="34" charset="0"/>
                </a:endParaRPr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1873195B-35AF-4956-B1F5-81FA7E44A302}"/>
                  </a:ext>
                </a:extLst>
              </p:cNvPr>
              <p:cNvGrpSpPr/>
              <p:nvPr/>
            </p:nvGrpSpPr>
            <p:grpSpPr>
              <a:xfrm>
                <a:off x="1277006" y="3674388"/>
                <a:ext cx="3494870" cy="966614"/>
                <a:chOff x="1277006" y="3674388"/>
                <a:chExt cx="3494870" cy="966614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A8B641AF-C1D9-452A-8276-7718A3ED2441}"/>
                    </a:ext>
                  </a:extLst>
                </p:cNvPr>
                <p:cNvSpPr/>
                <p:nvPr/>
              </p:nvSpPr>
              <p:spPr>
                <a:xfrm>
                  <a:off x="1277006" y="3677945"/>
                  <a:ext cx="3494870" cy="963057"/>
                </a:xfrm>
                <a:custGeom>
                  <a:avLst/>
                  <a:gdLst>
                    <a:gd name="connsiteX0" fmla="*/ 0 w 4214623"/>
                    <a:gd name="connsiteY0" fmla="*/ 0 h 1161394"/>
                    <a:gd name="connsiteX1" fmla="*/ 13545 w 4214623"/>
                    <a:gd name="connsiteY1" fmla="*/ 0 h 1161394"/>
                    <a:gd name="connsiteX2" fmla="*/ 42813 w 4214623"/>
                    <a:gd name="connsiteY2" fmla="*/ 22275 h 1161394"/>
                    <a:gd name="connsiteX3" fmla="*/ 2107312 w 4214623"/>
                    <a:gd name="connsiteY3" fmla="*/ 217712 h 1161394"/>
                    <a:gd name="connsiteX4" fmla="*/ 4171811 w 4214623"/>
                    <a:gd name="connsiteY4" fmla="*/ 22275 h 1161394"/>
                    <a:gd name="connsiteX5" fmla="*/ 4201080 w 4214623"/>
                    <a:gd name="connsiteY5" fmla="*/ 0 h 1161394"/>
                    <a:gd name="connsiteX6" fmla="*/ 4214623 w 4214623"/>
                    <a:gd name="connsiteY6" fmla="*/ 0 h 1161394"/>
                    <a:gd name="connsiteX7" fmla="*/ 3591039 w 4214623"/>
                    <a:gd name="connsiteY7" fmla="*/ 929328 h 1161394"/>
                    <a:gd name="connsiteX8" fmla="*/ 3588412 w 4214623"/>
                    <a:gd name="connsiteY8" fmla="*/ 929328 h 1161394"/>
                    <a:gd name="connsiteX9" fmla="*/ 3565955 w 4214623"/>
                    <a:gd name="connsiteY9" fmla="*/ 965957 h 1161394"/>
                    <a:gd name="connsiteX10" fmla="*/ 2107598 w 4214623"/>
                    <a:gd name="connsiteY10" fmla="*/ 1161394 h 1161394"/>
                    <a:gd name="connsiteX11" fmla="*/ 649241 w 4214623"/>
                    <a:gd name="connsiteY11" fmla="*/ 965957 h 1161394"/>
                    <a:gd name="connsiteX12" fmla="*/ 626784 w 4214623"/>
                    <a:gd name="connsiteY12" fmla="*/ 929328 h 1161394"/>
                    <a:gd name="connsiteX13" fmla="*/ 623583 w 4214623"/>
                    <a:gd name="connsiteY13" fmla="*/ 929328 h 1161394"/>
                    <a:gd name="connsiteX14" fmla="*/ 0 w 4214623"/>
                    <a:gd name="connsiteY14" fmla="*/ 0 h 1161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14623" h="1161394">
                      <a:moveTo>
                        <a:pt x="0" y="0"/>
                      </a:moveTo>
                      <a:lnTo>
                        <a:pt x="13545" y="0"/>
                      </a:lnTo>
                      <a:lnTo>
                        <a:pt x="42813" y="22275"/>
                      </a:lnTo>
                      <a:cubicBezTo>
                        <a:pt x="239312" y="133811"/>
                        <a:pt x="1088956" y="217712"/>
                        <a:pt x="2107312" y="217712"/>
                      </a:cubicBezTo>
                      <a:cubicBezTo>
                        <a:pt x="3125669" y="217712"/>
                        <a:pt x="3975312" y="133811"/>
                        <a:pt x="4171811" y="22275"/>
                      </a:cubicBezTo>
                      <a:lnTo>
                        <a:pt x="4201080" y="0"/>
                      </a:lnTo>
                      <a:lnTo>
                        <a:pt x="4214623" y="0"/>
                      </a:lnTo>
                      <a:lnTo>
                        <a:pt x="3591039" y="929328"/>
                      </a:lnTo>
                      <a:lnTo>
                        <a:pt x="3588412" y="929328"/>
                      </a:lnTo>
                      <a:lnTo>
                        <a:pt x="3565955" y="965957"/>
                      </a:lnTo>
                      <a:cubicBezTo>
                        <a:pt x="3427149" y="1077493"/>
                        <a:pt x="2826963" y="1161394"/>
                        <a:pt x="2107598" y="1161394"/>
                      </a:cubicBezTo>
                      <a:cubicBezTo>
                        <a:pt x="1388234" y="1161394"/>
                        <a:pt x="788048" y="1077493"/>
                        <a:pt x="649241" y="965957"/>
                      </a:cubicBezTo>
                      <a:lnTo>
                        <a:pt x="626784" y="929328"/>
                      </a:lnTo>
                      <a:lnTo>
                        <a:pt x="623583" y="9293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ECF31294-15FA-4189-B2B8-BA9CAA5466AE}"/>
                    </a:ext>
                  </a:extLst>
                </p:cNvPr>
                <p:cNvSpPr/>
                <p:nvPr/>
              </p:nvSpPr>
              <p:spPr>
                <a:xfrm>
                  <a:off x="1619452" y="3775379"/>
                  <a:ext cx="865584" cy="851043"/>
                </a:xfrm>
                <a:custGeom>
                  <a:avLst/>
                  <a:gdLst>
                    <a:gd name="connsiteX0" fmla="*/ 0 w 865584"/>
                    <a:gd name="connsiteY0" fmla="*/ 0 h 851043"/>
                    <a:gd name="connsiteX1" fmla="*/ 622153 w 865584"/>
                    <a:gd name="connsiteY1" fmla="*/ 59261 h 851043"/>
                    <a:gd name="connsiteX2" fmla="*/ 865584 w 865584"/>
                    <a:gd name="connsiteY2" fmla="*/ 851043 h 851043"/>
                    <a:gd name="connsiteX3" fmla="*/ 415468 w 865584"/>
                    <a:gd name="connsiteY3" fmla="*/ 785026 h 851043"/>
                    <a:gd name="connsiteX4" fmla="*/ 0 w 865584"/>
                    <a:gd name="connsiteY4" fmla="*/ 0 h 85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5584" h="851043">
                      <a:moveTo>
                        <a:pt x="0" y="0"/>
                      </a:moveTo>
                      <a:lnTo>
                        <a:pt x="622153" y="59261"/>
                      </a:lnTo>
                      <a:lnTo>
                        <a:pt x="865584" y="851043"/>
                      </a:lnTo>
                      <a:lnTo>
                        <a:pt x="415468" y="7850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B551D8DA-65FD-4795-BA28-86B8A94B323C}"/>
                    </a:ext>
                  </a:extLst>
                </p:cNvPr>
                <p:cNvSpPr/>
                <p:nvPr/>
              </p:nvSpPr>
              <p:spPr>
                <a:xfrm>
                  <a:off x="3773292" y="3674388"/>
                  <a:ext cx="998583" cy="920877"/>
                </a:xfrm>
                <a:custGeom>
                  <a:avLst/>
                  <a:gdLst>
                    <a:gd name="connsiteX0" fmla="*/ 987353 w 998583"/>
                    <a:gd name="connsiteY0" fmla="*/ 0 h 920877"/>
                    <a:gd name="connsiteX1" fmla="*/ 998583 w 998583"/>
                    <a:gd name="connsiteY1" fmla="*/ 0 h 920877"/>
                    <a:gd name="connsiteX2" fmla="*/ 481492 w 998583"/>
                    <a:gd name="connsiteY2" fmla="*/ 770622 h 920877"/>
                    <a:gd name="connsiteX3" fmla="*/ 479313 w 998583"/>
                    <a:gd name="connsiteY3" fmla="*/ 770622 h 920877"/>
                    <a:gd name="connsiteX4" fmla="*/ 460692 w 998583"/>
                    <a:gd name="connsiteY4" fmla="*/ 800996 h 920877"/>
                    <a:gd name="connsiteX5" fmla="*/ 36569 w 998583"/>
                    <a:gd name="connsiteY5" fmla="*/ 916710 h 920877"/>
                    <a:gd name="connsiteX6" fmla="*/ 0 w 998583"/>
                    <a:gd name="connsiteY6" fmla="*/ 920877 h 920877"/>
                    <a:gd name="connsiteX7" fmla="*/ 308727 w 998583"/>
                    <a:gd name="connsiteY7" fmla="*/ 138930 h 920877"/>
                    <a:gd name="connsiteX8" fmla="*/ 362680 w 998583"/>
                    <a:gd name="connsiteY8" fmla="*/ 134185 h 920877"/>
                    <a:gd name="connsiteX9" fmla="*/ 963082 w 998583"/>
                    <a:gd name="connsiteY9" fmla="*/ 18471 h 920877"/>
                    <a:gd name="connsiteX10" fmla="*/ 987353 w 998583"/>
                    <a:gd name="connsiteY10" fmla="*/ 0 h 920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98583" h="920877">
                      <a:moveTo>
                        <a:pt x="987353" y="0"/>
                      </a:moveTo>
                      <a:lnTo>
                        <a:pt x="998583" y="0"/>
                      </a:lnTo>
                      <a:lnTo>
                        <a:pt x="481492" y="770622"/>
                      </a:lnTo>
                      <a:lnTo>
                        <a:pt x="479313" y="770622"/>
                      </a:lnTo>
                      <a:lnTo>
                        <a:pt x="460692" y="800996"/>
                      </a:lnTo>
                      <a:cubicBezTo>
                        <a:pt x="403141" y="847240"/>
                        <a:pt x="249943" y="887755"/>
                        <a:pt x="36569" y="916710"/>
                      </a:cubicBezTo>
                      <a:lnTo>
                        <a:pt x="0" y="920877"/>
                      </a:lnTo>
                      <a:lnTo>
                        <a:pt x="308727" y="138930"/>
                      </a:lnTo>
                      <a:lnTo>
                        <a:pt x="362680" y="134185"/>
                      </a:lnTo>
                      <a:cubicBezTo>
                        <a:pt x="664740" y="105231"/>
                        <a:pt x="881612" y="64716"/>
                        <a:pt x="963082" y="18471"/>
                      </a:cubicBezTo>
                      <a:lnTo>
                        <a:pt x="987353" y="0"/>
                      </a:lnTo>
                      <a:close/>
                    </a:path>
                  </a:pathLst>
                </a:custGeom>
                <a:solidFill>
                  <a:srgbClr val="EE32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dirty="0">
                    <a:latin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A0D0314-479C-4C55-91BB-A7E2D0A1E8B1}"/>
                </a:ext>
              </a:extLst>
            </p:cNvPr>
            <p:cNvSpPr txBox="1"/>
            <p:nvPr/>
          </p:nvSpPr>
          <p:spPr>
            <a:xfrm>
              <a:off x="3016467" y="3947660"/>
              <a:ext cx="2073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Product</a:t>
              </a:r>
              <a:endParaRPr lang="en-NL" b="1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D5DBA0-4D01-4812-BF83-DA2F452FABA4}"/>
              </a:ext>
            </a:extLst>
          </p:cNvPr>
          <p:cNvGrpSpPr/>
          <p:nvPr/>
        </p:nvGrpSpPr>
        <p:grpSpPr>
          <a:xfrm>
            <a:off x="3638348" y="2424292"/>
            <a:ext cx="4418468" cy="1067762"/>
            <a:chOff x="1678566" y="2392250"/>
            <a:chExt cx="4418468" cy="1067762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6449A7B6-812A-48CC-8F02-BD84070C523E}"/>
                </a:ext>
              </a:extLst>
            </p:cNvPr>
            <p:cNvGrpSpPr/>
            <p:nvPr/>
          </p:nvGrpSpPr>
          <p:grpSpPr>
            <a:xfrm>
              <a:off x="1678566" y="2392250"/>
              <a:ext cx="4418468" cy="1067762"/>
              <a:chOff x="681868" y="2434963"/>
              <a:chExt cx="4709845" cy="1138176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093C7A62-7C6E-44AD-A2C7-054525E7D732}"/>
                  </a:ext>
                </a:extLst>
              </p:cNvPr>
              <p:cNvGrpSpPr/>
              <p:nvPr/>
            </p:nvGrpSpPr>
            <p:grpSpPr>
              <a:xfrm>
                <a:off x="681868" y="2434963"/>
                <a:ext cx="4709845" cy="1138176"/>
                <a:chOff x="807406" y="2399569"/>
                <a:chExt cx="5679816" cy="1372578"/>
              </a:xfrm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2B976D5E-8E1B-4B46-9DC6-F95D69AE7EDE}"/>
                    </a:ext>
                  </a:extLst>
                </p:cNvPr>
                <p:cNvSpPr/>
                <p:nvPr/>
              </p:nvSpPr>
              <p:spPr>
                <a:xfrm>
                  <a:off x="807406" y="2399569"/>
                  <a:ext cx="5679816" cy="489532"/>
                </a:xfrm>
                <a:custGeom>
                  <a:avLst/>
                  <a:gdLst>
                    <a:gd name="connsiteX0" fmla="*/ 2839908 w 5679816"/>
                    <a:gd name="connsiteY0" fmla="*/ 0 h 489532"/>
                    <a:gd name="connsiteX1" fmla="*/ 5679816 w 5679816"/>
                    <a:gd name="connsiteY1" fmla="*/ 244766 h 489532"/>
                    <a:gd name="connsiteX2" fmla="*/ 5665154 w 5679816"/>
                    <a:gd name="connsiteY2" fmla="*/ 269792 h 489532"/>
                    <a:gd name="connsiteX3" fmla="*/ 5661724 w 5679816"/>
                    <a:gd name="connsiteY3" fmla="*/ 271729 h 489532"/>
                    <a:gd name="connsiteX4" fmla="*/ 5661723 w 5679816"/>
                    <a:gd name="connsiteY4" fmla="*/ 271730 h 489532"/>
                    <a:gd name="connsiteX5" fmla="*/ 5622120 w 5679816"/>
                    <a:gd name="connsiteY5" fmla="*/ 294095 h 489532"/>
                    <a:gd name="connsiteX6" fmla="*/ 2839909 w 5679816"/>
                    <a:gd name="connsiteY6" fmla="*/ 489532 h 489532"/>
                    <a:gd name="connsiteX7" fmla="*/ 57698 w 5679816"/>
                    <a:gd name="connsiteY7" fmla="*/ 294095 h 489532"/>
                    <a:gd name="connsiteX8" fmla="*/ 18094 w 5679816"/>
                    <a:gd name="connsiteY8" fmla="*/ 271729 h 489532"/>
                    <a:gd name="connsiteX9" fmla="*/ 1 w 5679816"/>
                    <a:gd name="connsiteY9" fmla="*/ 244766 h 489532"/>
                    <a:gd name="connsiteX10" fmla="*/ 0 w 5679816"/>
                    <a:gd name="connsiteY10" fmla="*/ 244766 h 489532"/>
                    <a:gd name="connsiteX11" fmla="*/ 2839908 w 5679816"/>
                    <a:gd name="connsiteY11" fmla="*/ 0 h 48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679816" h="489532">
                      <a:moveTo>
                        <a:pt x="2839908" y="0"/>
                      </a:moveTo>
                      <a:cubicBezTo>
                        <a:pt x="4408346" y="0"/>
                        <a:pt x="5679816" y="109585"/>
                        <a:pt x="5679816" y="244766"/>
                      </a:cubicBezTo>
                      <a:cubicBezTo>
                        <a:pt x="5679816" y="253215"/>
                        <a:pt x="5674850" y="261564"/>
                        <a:pt x="5665154" y="269792"/>
                      </a:cubicBezTo>
                      <a:lnTo>
                        <a:pt x="5661724" y="271729"/>
                      </a:lnTo>
                      <a:lnTo>
                        <a:pt x="5661723" y="271730"/>
                      </a:lnTo>
                      <a:lnTo>
                        <a:pt x="5622120" y="294095"/>
                      </a:lnTo>
                      <a:cubicBezTo>
                        <a:pt x="5357310" y="405631"/>
                        <a:pt x="4212292" y="489532"/>
                        <a:pt x="2839909" y="489532"/>
                      </a:cubicBezTo>
                      <a:cubicBezTo>
                        <a:pt x="1467526" y="489532"/>
                        <a:pt x="322509" y="405631"/>
                        <a:pt x="57698" y="294095"/>
                      </a:cubicBezTo>
                      <a:lnTo>
                        <a:pt x="18094" y="271729"/>
                      </a:lnTo>
                      <a:lnTo>
                        <a:pt x="1" y="244766"/>
                      </a:lnTo>
                      <a:lnTo>
                        <a:pt x="0" y="244766"/>
                      </a:lnTo>
                      <a:cubicBezTo>
                        <a:pt x="0" y="109585"/>
                        <a:pt x="1271470" y="0"/>
                        <a:pt x="2839908" y="0"/>
                      </a:cubicBezTo>
                      <a:close/>
                    </a:path>
                  </a:pathLst>
                </a:custGeom>
                <a:solidFill>
                  <a:srgbClr val="920C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AA251970-51B0-4586-AAA7-0D1D2E04CBFD}"/>
                    </a:ext>
                  </a:extLst>
                </p:cNvPr>
                <p:cNvSpPr/>
                <p:nvPr/>
              </p:nvSpPr>
              <p:spPr>
                <a:xfrm>
                  <a:off x="825500" y="2652641"/>
                  <a:ext cx="5643629" cy="1119506"/>
                </a:xfrm>
                <a:custGeom>
                  <a:avLst/>
                  <a:gdLst>
                    <a:gd name="connsiteX0" fmla="*/ 0 w 5643629"/>
                    <a:gd name="connsiteY0" fmla="*/ 0 h 1119506"/>
                    <a:gd name="connsiteX1" fmla="*/ 39604 w 5643629"/>
                    <a:gd name="connsiteY1" fmla="*/ 22366 h 1119506"/>
                    <a:gd name="connsiteX2" fmla="*/ 2821815 w 5643629"/>
                    <a:gd name="connsiteY2" fmla="*/ 217803 h 1119506"/>
                    <a:gd name="connsiteX3" fmla="*/ 5604026 w 5643629"/>
                    <a:gd name="connsiteY3" fmla="*/ 22366 h 1119506"/>
                    <a:gd name="connsiteX4" fmla="*/ 5643629 w 5643629"/>
                    <a:gd name="connsiteY4" fmla="*/ 1 h 1119506"/>
                    <a:gd name="connsiteX5" fmla="*/ 5056675 w 5643629"/>
                    <a:gd name="connsiteY5" fmla="*/ 874740 h 1119506"/>
                    <a:gd name="connsiteX6" fmla="*/ 5049045 w 5643629"/>
                    <a:gd name="connsiteY6" fmla="*/ 874740 h 1119506"/>
                    <a:gd name="connsiteX7" fmla="*/ 2814242 w 5643629"/>
                    <a:gd name="connsiteY7" fmla="*/ 1119506 h 1119506"/>
                    <a:gd name="connsiteX8" fmla="*/ 579439 w 5643629"/>
                    <a:gd name="connsiteY8" fmla="*/ 874740 h 1119506"/>
                    <a:gd name="connsiteX9" fmla="*/ 583786 w 5643629"/>
                    <a:gd name="connsiteY9" fmla="*/ 870018 h 1119506"/>
                    <a:gd name="connsiteX10" fmla="*/ 0 w 5643629"/>
                    <a:gd name="connsiteY10" fmla="*/ 0 h 1119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43629" h="1119506">
                      <a:moveTo>
                        <a:pt x="0" y="0"/>
                      </a:moveTo>
                      <a:lnTo>
                        <a:pt x="39604" y="22366"/>
                      </a:lnTo>
                      <a:cubicBezTo>
                        <a:pt x="304415" y="133902"/>
                        <a:pt x="1449432" y="217803"/>
                        <a:pt x="2821815" y="217803"/>
                      </a:cubicBezTo>
                      <a:cubicBezTo>
                        <a:pt x="4194198" y="217803"/>
                        <a:pt x="5339216" y="133902"/>
                        <a:pt x="5604026" y="22366"/>
                      </a:cubicBezTo>
                      <a:lnTo>
                        <a:pt x="5643629" y="1"/>
                      </a:lnTo>
                      <a:lnTo>
                        <a:pt x="5056675" y="874740"/>
                      </a:lnTo>
                      <a:lnTo>
                        <a:pt x="5049045" y="874740"/>
                      </a:lnTo>
                      <a:cubicBezTo>
                        <a:pt x="5049045" y="1009921"/>
                        <a:pt x="4048490" y="1119506"/>
                        <a:pt x="2814242" y="1119506"/>
                      </a:cubicBezTo>
                      <a:cubicBezTo>
                        <a:pt x="1579994" y="1119506"/>
                        <a:pt x="579439" y="1009921"/>
                        <a:pt x="579439" y="874740"/>
                      </a:cubicBezTo>
                      <a:lnTo>
                        <a:pt x="583786" y="8700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dirty="0">
                    <a:latin typeface="Calibri Light" panose="020F0302020204030204" pitchFamily="34" charset="0"/>
                  </a:endParaRPr>
                </a:p>
              </p:txBody>
            </p:sp>
          </p:grp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5CB1490-CA3A-4DE7-80D5-F434F768838F}"/>
                  </a:ext>
                </a:extLst>
              </p:cNvPr>
              <p:cNvSpPr/>
              <p:nvPr/>
            </p:nvSpPr>
            <p:spPr>
              <a:xfrm>
                <a:off x="1069415" y="2735823"/>
                <a:ext cx="1080803" cy="815856"/>
              </a:xfrm>
              <a:custGeom>
                <a:avLst/>
                <a:gdLst>
                  <a:gd name="connsiteX0" fmla="*/ 0 w 1078421"/>
                  <a:gd name="connsiteY0" fmla="*/ 0 h 796806"/>
                  <a:gd name="connsiteX1" fmla="*/ 849173 w 1078421"/>
                  <a:gd name="connsiteY1" fmla="*/ 51154 h 796806"/>
                  <a:gd name="connsiteX2" fmla="*/ 1078421 w 1078421"/>
                  <a:gd name="connsiteY2" fmla="*/ 796806 h 796806"/>
                  <a:gd name="connsiteX3" fmla="*/ 386349 w 1078421"/>
                  <a:gd name="connsiteY3" fmla="*/ 730004 h 796806"/>
                  <a:gd name="connsiteX4" fmla="*/ 0 w 1078421"/>
                  <a:gd name="connsiteY4" fmla="*/ 0 h 796806"/>
                  <a:gd name="connsiteX0" fmla="*/ 0 w 1078421"/>
                  <a:gd name="connsiteY0" fmla="*/ 0 h 796806"/>
                  <a:gd name="connsiteX1" fmla="*/ 849173 w 1078421"/>
                  <a:gd name="connsiteY1" fmla="*/ 51154 h 796806"/>
                  <a:gd name="connsiteX2" fmla="*/ 1078421 w 1078421"/>
                  <a:gd name="connsiteY2" fmla="*/ 796806 h 796806"/>
                  <a:gd name="connsiteX3" fmla="*/ 683184 w 1078421"/>
                  <a:gd name="connsiteY3" fmla="*/ 776521 h 796806"/>
                  <a:gd name="connsiteX4" fmla="*/ 386349 w 1078421"/>
                  <a:gd name="connsiteY4" fmla="*/ 730004 h 796806"/>
                  <a:gd name="connsiteX5" fmla="*/ 0 w 1078421"/>
                  <a:gd name="connsiteY5" fmla="*/ 0 h 796806"/>
                  <a:gd name="connsiteX0" fmla="*/ 0 w 1078421"/>
                  <a:gd name="connsiteY0" fmla="*/ 0 h 811094"/>
                  <a:gd name="connsiteX1" fmla="*/ 849173 w 1078421"/>
                  <a:gd name="connsiteY1" fmla="*/ 51154 h 811094"/>
                  <a:gd name="connsiteX2" fmla="*/ 1078421 w 1078421"/>
                  <a:gd name="connsiteY2" fmla="*/ 811094 h 811094"/>
                  <a:gd name="connsiteX3" fmla="*/ 683184 w 1078421"/>
                  <a:gd name="connsiteY3" fmla="*/ 776521 h 811094"/>
                  <a:gd name="connsiteX4" fmla="*/ 386349 w 1078421"/>
                  <a:gd name="connsiteY4" fmla="*/ 730004 h 811094"/>
                  <a:gd name="connsiteX5" fmla="*/ 0 w 1078421"/>
                  <a:gd name="connsiteY5" fmla="*/ 0 h 811094"/>
                  <a:gd name="connsiteX0" fmla="*/ 0 w 1078421"/>
                  <a:gd name="connsiteY0" fmla="*/ 0 h 811094"/>
                  <a:gd name="connsiteX1" fmla="*/ 849173 w 1078421"/>
                  <a:gd name="connsiteY1" fmla="*/ 51154 h 811094"/>
                  <a:gd name="connsiteX2" fmla="*/ 1078421 w 1078421"/>
                  <a:gd name="connsiteY2" fmla="*/ 811094 h 811094"/>
                  <a:gd name="connsiteX3" fmla="*/ 683184 w 1078421"/>
                  <a:gd name="connsiteY3" fmla="*/ 776521 h 811094"/>
                  <a:gd name="connsiteX4" fmla="*/ 386349 w 1078421"/>
                  <a:gd name="connsiteY4" fmla="*/ 734767 h 811094"/>
                  <a:gd name="connsiteX5" fmla="*/ 0 w 1078421"/>
                  <a:gd name="connsiteY5" fmla="*/ 0 h 811094"/>
                  <a:gd name="connsiteX0" fmla="*/ 0 w 1078421"/>
                  <a:gd name="connsiteY0" fmla="*/ 0 h 811094"/>
                  <a:gd name="connsiteX1" fmla="*/ 844410 w 1078421"/>
                  <a:gd name="connsiteY1" fmla="*/ 65441 h 811094"/>
                  <a:gd name="connsiteX2" fmla="*/ 1078421 w 1078421"/>
                  <a:gd name="connsiteY2" fmla="*/ 811094 h 811094"/>
                  <a:gd name="connsiteX3" fmla="*/ 683184 w 1078421"/>
                  <a:gd name="connsiteY3" fmla="*/ 776521 h 811094"/>
                  <a:gd name="connsiteX4" fmla="*/ 386349 w 1078421"/>
                  <a:gd name="connsiteY4" fmla="*/ 734767 h 811094"/>
                  <a:gd name="connsiteX5" fmla="*/ 0 w 1078421"/>
                  <a:gd name="connsiteY5" fmla="*/ 0 h 811094"/>
                  <a:gd name="connsiteX0" fmla="*/ 0 w 1080803"/>
                  <a:gd name="connsiteY0" fmla="*/ 0 h 815856"/>
                  <a:gd name="connsiteX1" fmla="*/ 846792 w 1080803"/>
                  <a:gd name="connsiteY1" fmla="*/ 70203 h 815856"/>
                  <a:gd name="connsiteX2" fmla="*/ 1080803 w 1080803"/>
                  <a:gd name="connsiteY2" fmla="*/ 815856 h 815856"/>
                  <a:gd name="connsiteX3" fmla="*/ 685566 w 1080803"/>
                  <a:gd name="connsiteY3" fmla="*/ 781283 h 815856"/>
                  <a:gd name="connsiteX4" fmla="*/ 388731 w 1080803"/>
                  <a:gd name="connsiteY4" fmla="*/ 739529 h 815856"/>
                  <a:gd name="connsiteX5" fmla="*/ 0 w 1080803"/>
                  <a:gd name="connsiteY5" fmla="*/ 0 h 81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803" h="815856">
                    <a:moveTo>
                      <a:pt x="0" y="0"/>
                    </a:moveTo>
                    <a:lnTo>
                      <a:pt x="846792" y="70203"/>
                    </a:lnTo>
                    <a:lnTo>
                      <a:pt x="1080803" y="815856"/>
                    </a:lnTo>
                    <a:cubicBezTo>
                      <a:pt x="951439" y="801157"/>
                      <a:pt x="814930" y="795982"/>
                      <a:pt x="685566" y="781283"/>
                    </a:cubicBezTo>
                    <a:lnTo>
                      <a:pt x="388731" y="7395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7EA8099E-F374-48B7-9BB1-8274F4A94F7F}"/>
                  </a:ext>
                </a:extLst>
              </p:cNvPr>
              <p:cNvSpPr/>
              <p:nvPr/>
            </p:nvSpPr>
            <p:spPr>
              <a:xfrm>
                <a:off x="4203139" y="2624426"/>
                <a:ext cx="1169131" cy="882114"/>
              </a:xfrm>
              <a:custGeom>
                <a:avLst/>
                <a:gdLst>
                  <a:gd name="connsiteX0" fmla="*/ 1169131 w 1169131"/>
                  <a:gd name="connsiteY0" fmla="*/ 0 h 882114"/>
                  <a:gd name="connsiteX1" fmla="*/ 682414 w 1169131"/>
                  <a:gd name="connsiteY1" fmla="*/ 725355 h 882114"/>
                  <a:gd name="connsiteX2" fmla="*/ 676087 w 1169131"/>
                  <a:gd name="connsiteY2" fmla="*/ 725355 h 882114"/>
                  <a:gd name="connsiteX3" fmla="*/ 1711 w 1169131"/>
                  <a:gd name="connsiteY3" fmla="*/ 881974 h 882114"/>
                  <a:gd name="connsiteX4" fmla="*/ 0 w 1169131"/>
                  <a:gd name="connsiteY4" fmla="*/ 882114 h 882114"/>
                  <a:gd name="connsiteX5" fmla="*/ 294423 w 1169131"/>
                  <a:gd name="connsiteY5" fmla="*/ 136397 h 882114"/>
                  <a:gd name="connsiteX6" fmla="*/ 327162 w 1169131"/>
                  <a:gd name="connsiteY6" fmla="*/ 134260 h 882114"/>
                  <a:gd name="connsiteX7" fmla="*/ 1136291 w 1169131"/>
                  <a:gd name="connsiteY7" fmla="*/ 18546 h 882114"/>
                  <a:gd name="connsiteX8" fmla="*/ 1169131 w 1169131"/>
                  <a:gd name="connsiteY8" fmla="*/ 0 h 88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9131" h="882114">
                    <a:moveTo>
                      <a:pt x="1169131" y="0"/>
                    </a:moveTo>
                    <a:lnTo>
                      <a:pt x="682414" y="725355"/>
                    </a:lnTo>
                    <a:lnTo>
                      <a:pt x="676087" y="725355"/>
                    </a:lnTo>
                    <a:cubicBezTo>
                      <a:pt x="676087" y="788409"/>
                      <a:pt x="413570" y="844747"/>
                      <a:pt x="1711" y="881974"/>
                    </a:cubicBezTo>
                    <a:lnTo>
                      <a:pt x="0" y="882114"/>
                    </a:lnTo>
                    <a:lnTo>
                      <a:pt x="294423" y="136397"/>
                    </a:lnTo>
                    <a:lnTo>
                      <a:pt x="327162" y="134260"/>
                    </a:lnTo>
                    <a:cubicBezTo>
                      <a:pt x="734232" y="105305"/>
                      <a:pt x="1026498" y="64790"/>
                      <a:pt x="1136291" y="18546"/>
                    </a:cubicBezTo>
                    <a:lnTo>
                      <a:pt x="1169131" y="0"/>
                    </a:lnTo>
                    <a:close/>
                  </a:path>
                </a:pathLst>
              </a:custGeom>
              <a:solidFill>
                <a:srgbClr val="A00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9B9C41-D76B-429A-8EE9-2340A071C168}"/>
                </a:ext>
              </a:extLst>
            </p:cNvPr>
            <p:cNvSpPr txBox="1"/>
            <p:nvPr/>
          </p:nvSpPr>
          <p:spPr>
            <a:xfrm>
              <a:off x="3016467" y="2879721"/>
              <a:ext cx="2073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Category</a:t>
              </a:r>
              <a:endParaRPr lang="en-NL" b="1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5DD947-3A0D-4926-9D66-6E49FDB28AAA}"/>
              </a:ext>
            </a:extLst>
          </p:cNvPr>
          <p:cNvGrpSpPr/>
          <p:nvPr/>
        </p:nvGrpSpPr>
        <p:grpSpPr>
          <a:xfrm>
            <a:off x="2956478" y="1324040"/>
            <a:ext cx="5674669" cy="1150115"/>
            <a:chOff x="996696" y="1287891"/>
            <a:chExt cx="5674669" cy="1150115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FCBBD1B-081A-4848-925E-6A014E7DB955}"/>
                </a:ext>
              </a:extLst>
            </p:cNvPr>
            <p:cNvGrpSpPr/>
            <p:nvPr/>
          </p:nvGrpSpPr>
          <p:grpSpPr>
            <a:xfrm>
              <a:off x="996696" y="1287891"/>
              <a:ext cx="5674669" cy="1150115"/>
              <a:chOff x="-1" y="1281631"/>
              <a:chExt cx="6048886" cy="1225960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3ADD6048-ADA0-49DC-A874-7A551DB045A4}"/>
                  </a:ext>
                </a:extLst>
              </p:cNvPr>
              <p:cNvGrpSpPr/>
              <p:nvPr/>
            </p:nvGrpSpPr>
            <p:grpSpPr>
              <a:xfrm>
                <a:off x="-1" y="1281631"/>
                <a:ext cx="6048886" cy="1225960"/>
                <a:chOff x="-2" y="1174291"/>
                <a:chExt cx="7294627" cy="1478441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BA4ECC04-5BC3-4801-8027-19DBD44B144C}"/>
                    </a:ext>
                  </a:extLst>
                </p:cNvPr>
                <p:cNvSpPr/>
                <p:nvPr/>
              </p:nvSpPr>
              <p:spPr>
                <a:xfrm>
                  <a:off x="-2" y="1174291"/>
                  <a:ext cx="7294626" cy="489532"/>
                </a:xfrm>
                <a:custGeom>
                  <a:avLst/>
                  <a:gdLst>
                    <a:gd name="connsiteX0" fmla="*/ 3647313 w 7294626"/>
                    <a:gd name="connsiteY0" fmla="*/ 0 h 489532"/>
                    <a:gd name="connsiteX1" fmla="*/ 7294626 w 7294626"/>
                    <a:gd name="connsiteY1" fmla="*/ 244766 h 489532"/>
                    <a:gd name="connsiteX2" fmla="*/ 7289880 w 7294626"/>
                    <a:gd name="connsiteY2" fmla="*/ 257362 h 489532"/>
                    <a:gd name="connsiteX3" fmla="*/ 7279224 w 7294626"/>
                    <a:gd name="connsiteY3" fmla="*/ 266766 h 489532"/>
                    <a:gd name="connsiteX4" fmla="*/ 7279225 w 7294626"/>
                    <a:gd name="connsiteY4" fmla="*/ 266766 h 489532"/>
                    <a:gd name="connsiteX5" fmla="*/ 7275796 w 7294626"/>
                    <a:gd name="connsiteY5" fmla="*/ 269792 h 489532"/>
                    <a:gd name="connsiteX6" fmla="*/ 3647314 w 7294626"/>
                    <a:gd name="connsiteY6" fmla="*/ 489532 h 489532"/>
                    <a:gd name="connsiteX7" fmla="*/ 18832 w 7294626"/>
                    <a:gd name="connsiteY7" fmla="*/ 269792 h 489532"/>
                    <a:gd name="connsiteX8" fmla="*/ 15403 w 7294626"/>
                    <a:gd name="connsiteY8" fmla="*/ 266766 h 489532"/>
                    <a:gd name="connsiteX9" fmla="*/ 15402 w 7294626"/>
                    <a:gd name="connsiteY9" fmla="*/ 266766 h 489532"/>
                    <a:gd name="connsiteX10" fmla="*/ 4746 w 7294626"/>
                    <a:gd name="connsiteY10" fmla="*/ 257362 h 489532"/>
                    <a:gd name="connsiteX11" fmla="*/ 0 w 7294626"/>
                    <a:gd name="connsiteY11" fmla="*/ 244766 h 489532"/>
                    <a:gd name="connsiteX12" fmla="*/ 3647313 w 7294626"/>
                    <a:gd name="connsiteY12" fmla="*/ 0 h 48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94626" h="489532">
                      <a:moveTo>
                        <a:pt x="3647313" y="0"/>
                      </a:moveTo>
                      <a:cubicBezTo>
                        <a:pt x="5661668" y="0"/>
                        <a:pt x="7294626" y="109585"/>
                        <a:pt x="7294626" y="244766"/>
                      </a:cubicBezTo>
                      <a:cubicBezTo>
                        <a:pt x="7294626" y="248990"/>
                        <a:pt x="7293032" y="253190"/>
                        <a:pt x="7289880" y="257362"/>
                      </a:cubicBezTo>
                      <a:lnTo>
                        <a:pt x="7279224" y="266766"/>
                      </a:lnTo>
                      <a:lnTo>
                        <a:pt x="7279225" y="266766"/>
                      </a:lnTo>
                      <a:lnTo>
                        <a:pt x="7275796" y="269792"/>
                      </a:lnTo>
                      <a:cubicBezTo>
                        <a:pt x="7089018" y="393217"/>
                        <a:pt x="5535772" y="489532"/>
                        <a:pt x="3647314" y="489532"/>
                      </a:cubicBezTo>
                      <a:cubicBezTo>
                        <a:pt x="1758856" y="489532"/>
                        <a:pt x="205611" y="393217"/>
                        <a:pt x="18832" y="269792"/>
                      </a:cubicBezTo>
                      <a:lnTo>
                        <a:pt x="15403" y="266766"/>
                      </a:lnTo>
                      <a:lnTo>
                        <a:pt x="15402" y="266766"/>
                      </a:lnTo>
                      <a:lnTo>
                        <a:pt x="4746" y="257362"/>
                      </a:lnTo>
                      <a:cubicBezTo>
                        <a:pt x="1595" y="253190"/>
                        <a:pt x="0" y="248990"/>
                        <a:pt x="0" y="244766"/>
                      </a:cubicBezTo>
                      <a:cubicBezTo>
                        <a:pt x="0" y="109585"/>
                        <a:pt x="1632958" y="0"/>
                        <a:pt x="3647313" y="0"/>
                      </a:cubicBezTo>
                      <a:close/>
                    </a:path>
                  </a:pathLst>
                </a:custGeom>
                <a:solidFill>
                  <a:srgbClr val="1A00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BFFD1734-5F5D-497E-9417-D9198BCDA620}"/>
                    </a:ext>
                  </a:extLst>
                </p:cNvPr>
                <p:cNvSpPr/>
                <p:nvPr/>
              </p:nvSpPr>
              <p:spPr>
                <a:xfrm>
                  <a:off x="0" y="1422400"/>
                  <a:ext cx="7294625" cy="1230332"/>
                </a:xfrm>
                <a:custGeom>
                  <a:avLst/>
                  <a:gdLst>
                    <a:gd name="connsiteX0" fmla="*/ 0 w 7294625"/>
                    <a:gd name="connsiteY0" fmla="*/ 0 h 1230332"/>
                    <a:gd name="connsiteX1" fmla="*/ 15401 w 7294625"/>
                    <a:gd name="connsiteY1" fmla="*/ 0 h 1230332"/>
                    <a:gd name="connsiteX2" fmla="*/ 18830 w 7294625"/>
                    <a:gd name="connsiteY2" fmla="*/ 3026 h 1230332"/>
                    <a:gd name="connsiteX3" fmla="*/ 3647312 w 7294625"/>
                    <a:gd name="connsiteY3" fmla="*/ 222766 h 1230332"/>
                    <a:gd name="connsiteX4" fmla="*/ 7275794 w 7294625"/>
                    <a:gd name="connsiteY4" fmla="*/ 3026 h 1230332"/>
                    <a:gd name="connsiteX5" fmla="*/ 7279223 w 7294625"/>
                    <a:gd name="connsiteY5" fmla="*/ 0 h 1230332"/>
                    <a:gd name="connsiteX6" fmla="*/ 7294625 w 7294625"/>
                    <a:gd name="connsiteY6" fmla="*/ 0 h 1230332"/>
                    <a:gd name="connsiteX7" fmla="*/ 6633306 w 7294625"/>
                    <a:gd name="connsiteY7" fmla="*/ 985566 h 1230332"/>
                    <a:gd name="connsiteX8" fmla="*/ 6632629 w 7294625"/>
                    <a:gd name="connsiteY8" fmla="*/ 985566 h 1230332"/>
                    <a:gd name="connsiteX9" fmla="*/ 3650029 w 7294625"/>
                    <a:gd name="connsiteY9" fmla="*/ 1230332 h 1230332"/>
                    <a:gd name="connsiteX10" fmla="*/ 667429 w 7294625"/>
                    <a:gd name="connsiteY10" fmla="*/ 985566 h 1230332"/>
                    <a:gd name="connsiteX11" fmla="*/ 661319 w 7294625"/>
                    <a:gd name="connsiteY11" fmla="*/ 985566 h 1230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294625" h="1230332">
                      <a:moveTo>
                        <a:pt x="0" y="0"/>
                      </a:moveTo>
                      <a:lnTo>
                        <a:pt x="15401" y="0"/>
                      </a:lnTo>
                      <a:lnTo>
                        <a:pt x="18830" y="3026"/>
                      </a:lnTo>
                      <a:cubicBezTo>
                        <a:pt x="205609" y="126451"/>
                        <a:pt x="1758854" y="222766"/>
                        <a:pt x="3647312" y="222766"/>
                      </a:cubicBezTo>
                      <a:cubicBezTo>
                        <a:pt x="5535770" y="222766"/>
                        <a:pt x="7089016" y="126451"/>
                        <a:pt x="7275794" y="3026"/>
                      </a:cubicBezTo>
                      <a:lnTo>
                        <a:pt x="7279223" y="0"/>
                      </a:lnTo>
                      <a:lnTo>
                        <a:pt x="7294625" y="0"/>
                      </a:lnTo>
                      <a:lnTo>
                        <a:pt x="6633306" y="985566"/>
                      </a:lnTo>
                      <a:lnTo>
                        <a:pt x="6632629" y="985566"/>
                      </a:lnTo>
                      <a:cubicBezTo>
                        <a:pt x="6632629" y="1120747"/>
                        <a:pt x="5297273" y="1230332"/>
                        <a:pt x="3650029" y="1230332"/>
                      </a:cubicBezTo>
                      <a:cubicBezTo>
                        <a:pt x="2002785" y="1230332"/>
                        <a:pt x="667429" y="1120747"/>
                        <a:pt x="667429" y="985566"/>
                      </a:cubicBezTo>
                      <a:lnTo>
                        <a:pt x="661319" y="985566"/>
                      </a:lnTo>
                      <a:close/>
                    </a:path>
                  </a:pathLst>
                </a:custGeom>
                <a:solidFill>
                  <a:srgbClr val="3C00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L" dirty="0">
                    <a:latin typeface="Calibri Light" panose="020F0302020204030204" pitchFamily="34" charset="0"/>
                  </a:endParaRPr>
                </a:p>
              </p:txBody>
            </p:sp>
          </p:grp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759E7E8-7F32-44F5-93DE-702E48A95678}"/>
                  </a:ext>
                </a:extLst>
              </p:cNvPr>
              <p:cNvSpPr/>
              <p:nvPr/>
            </p:nvSpPr>
            <p:spPr>
              <a:xfrm>
                <a:off x="451957" y="1569400"/>
                <a:ext cx="1368501" cy="909702"/>
              </a:xfrm>
              <a:custGeom>
                <a:avLst/>
                <a:gdLst>
                  <a:gd name="connsiteX0" fmla="*/ 0 w 1368501"/>
                  <a:gd name="connsiteY0" fmla="*/ 0 h 895415"/>
                  <a:gd name="connsiteX1" fmla="*/ 1114843 w 1368501"/>
                  <a:gd name="connsiteY1" fmla="*/ 70368 h 895415"/>
                  <a:gd name="connsiteX2" fmla="*/ 1368501 w 1368501"/>
                  <a:gd name="connsiteY2" fmla="*/ 895415 h 895415"/>
                  <a:gd name="connsiteX3" fmla="*/ 447556 w 1368501"/>
                  <a:gd name="connsiteY3" fmla="*/ 845655 h 895415"/>
                  <a:gd name="connsiteX4" fmla="*/ 0 w 1368501"/>
                  <a:gd name="connsiteY4" fmla="*/ 0 h 895415"/>
                  <a:gd name="connsiteX0" fmla="*/ 0 w 1368501"/>
                  <a:gd name="connsiteY0" fmla="*/ 0 h 895415"/>
                  <a:gd name="connsiteX1" fmla="*/ 1114843 w 1368501"/>
                  <a:gd name="connsiteY1" fmla="*/ 70368 h 895415"/>
                  <a:gd name="connsiteX2" fmla="*/ 1368501 w 1368501"/>
                  <a:gd name="connsiteY2" fmla="*/ 895415 h 895415"/>
                  <a:gd name="connsiteX3" fmla="*/ 447556 w 1368501"/>
                  <a:gd name="connsiteY3" fmla="*/ 838511 h 895415"/>
                  <a:gd name="connsiteX4" fmla="*/ 0 w 1368501"/>
                  <a:gd name="connsiteY4" fmla="*/ 0 h 895415"/>
                  <a:gd name="connsiteX0" fmla="*/ 0 w 1368501"/>
                  <a:gd name="connsiteY0" fmla="*/ 0 h 909703"/>
                  <a:gd name="connsiteX1" fmla="*/ 1114843 w 1368501"/>
                  <a:gd name="connsiteY1" fmla="*/ 70368 h 909703"/>
                  <a:gd name="connsiteX2" fmla="*/ 1368501 w 1368501"/>
                  <a:gd name="connsiteY2" fmla="*/ 909703 h 909703"/>
                  <a:gd name="connsiteX3" fmla="*/ 447556 w 1368501"/>
                  <a:gd name="connsiteY3" fmla="*/ 838511 h 909703"/>
                  <a:gd name="connsiteX4" fmla="*/ 0 w 1368501"/>
                  <a:gd name="connsiteY4" fmla="*/ 0 h 909703"/>
                  <a:gd name="connsiteX0" fmla="*/ 0 w 1368501"/>
                  <a:gd name="connsiteY0" fmla="*/ 0 h 909703"/>
                  <a:gd name="connsiteX1" fmla="*/ 1114843 w 1368501"/>
                  <a:gd name="connsiteY1" fmla="*/ 70368 h 909703"/>
                  <a:gd name="connsiteX2" fmla="*/ 1368501 w 1368501"/>
                  <a:gd name="connsiteY2" fmla="*/ 909703 h 909703"/>
                  <a:gd name="connsiteX3" fmla="*/ 879162 w 1368501"/>
                  <a:gd name="connsiteY3" fmla="*/ 883288 h 909703"/>
                  <a:gd name="connsiteX4" fmla="*/ 447556 w 1368501"/>
                  <a:gd name="connsiteY4" fmla="*/ 838511 h 909703"/>
                  <a:gd name="connsiteX5" fmla="*/ 0 w 1368501"/>
                  <a:gd name="connsiteY5" fmla="*/ 0 h 90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8501" h="909703">
                    <a:moveTo>
                      <a:pt x="0" y="0"/>
                    </a:moveTo>
                    <a:lnTo>
                      <a:pt x="1114843" y="70368"/>
                    </a:lnTo>
                    <a:lnTo>
                      <a:pt x="1368501" y="909703"/>
                    </a:lnTo>
                    <a:cubicBezTo>
                      <a:pt x="1205388" y="898517"/>
                      <a:pt x="1042275" y="894474"/>
                      <a:pt x="879162" y="883288"/>
                    </a:cubicBezTo>
                    <a:lnTo>
                      <a:pt x="447556" y="838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17BF82CA-6FEA-41F4-B02A-AF37D0A0A78E}"/>
                  </a:ext>
                </a:extLst>
              </p:cNvPr>
              <p:cNvSpPr/>
              <p:nvPr/>
            </p:nvSpPr>
            <p:spPr>
              <a:xfrm>
                <a:off x="4625566" y="1465910"/>
                <a:ext cx="1423316" cy="970703"/>
              </a:xfrm>
              <a:custGeom>
                <a:avLst/>
                <a:gdLst>
                  <a:gd name="connsiteX0" fmla="*/ 1410391 w 1423316"/>
                  <a:gd name="connsiteY0" fmla="*/ 0 h 970703"/>
                  <a:gd name="connsiteX1" fmla="*/ 1423316 w 1423316"/>
                  <a:gd name="connsiteY1" fmla="*/ 0 h 970703"/>
                  <a:gd name="connsiteX2" fmla="*/ 868355 w 1423316"/>
                  <a:gd name="connsiteY2" fmla="*/ 817256 h 970703"/>
                  <a:gd name="connsiteX3" fmla="*/ 867787 w 1423316"/>
                  <a:gd name="connsiteY3" fmla="*/ 817256 h 970703"/>
                  <a:gd name="connsiteX4" fmla="*/ 134699 w 1423316"/>
                  <a:gd name="connsiteY4" fmla="*/ 960775 h 970703"/>
                  <a:gd name="connsiteX5" fmla="*/ 0 w 1423316"/>
                  <a:gd name="connsiteY5" fmla="*/ 970703 h 970703"/>
                  <a:gd name="connsiteX6" fmla="*/ 329149 w 1423316"/>
                  <a:gd name="connsiteY6" fmla="*/ 137028 h 970703"/>
                  <a:gd name="connsiteX7" fmla="*/ 420553 w 1423316"/>
                  <a:gd name="connsiteY7" fmla="*/ 131996 h 970703"/>
                  <a:gd name="connsiteX8" fmla="*/ 1407514 w 1423316"/>
                  <a:gd name="connsiteY8" fmla="*/ 2509 h 970703"/>
                  <a:gd name="connsiteX9" fmla="*/ 1410391 w 1423316"/>
                  <a:gd name="connsiteY9" fmla="*/ 0 h 97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3316" h="970703">
                    <a:moveTo>
                      <a:pt x="1410391" y="0"/>
                    </a:moveTo>
                    <a:lnTo>
                      <a:pt x="1423316" y="0"/>
                    </a:lnTo>
                    <a:lnTo>
                      <a:pt x="868355" y="817256"/>
                    </a:lnTo>
                    <a:lnTo>
                      <a:pt x="867787" y="817256"/>
                    </a:lnTo>
                    <a:cubicBezTo>
                      <a:pt x="867787" y="873304"/>
                      <a:pt x="587638" y="924046"/>
                      <a:pt x="134699" y="960775"/>
                    </a:cubicBezTo>
                    <a:lnTo>
                      <a:pt x="0" y="970703"/>
                    </a:lnTo>
                    <a:lnTo>
                      <a:pt x="329149" y="137028"/>
                    </a:lnTo>
                    <a:lnTo>
                      <a:pt x="420553" y="131996"/>
                    </a:lnTo>
                    <a:cubicBezTo>
                      <a:pt x="964099" y="99236"/>
                      <a:pt x="1329145" y="53683"/>
                      <a:pt x="1407514" y="2509"/>
                    </a:cubicBezTo>
                    <a:lnTo>
                      <a:pt x="1410391" y="0"/>
                    </a:lnTo>
                    <a:close/>
                  </a:path>
                </a:pathLst>
              </a:custGeom>
              <a:solidFill>
                <a:srgbClr val="2E0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 dirty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EAAA4E-577E-4CFC-BACB-2D86C40F86F4}"/>
                </a:ext>
              </a:extLst>
            </p:cNvPr>
            <p:cNvSpPr txBox="1"/>
            <p:nvPr/>
          </p:nvSpPr>
          <p:spPr>
            <a:xfrm>
              <a:off x="3016467" y="1850852"/>
              <a:ext cx="2073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Home</a:t>
              </a:r>
              <a:endParaRPr lang="en-NL" b="1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48" name="Bent Arrow 6">
            <a:extLst>
              <a:ext uri="{FF2B5EF4-FFF2-40B4-BE49-F238E27FC236}">
                <a16:creationId xmlns:a16="http://schemas.microsoft.com/office/drawing/2014/main" id="{36D2107B-1EC2-4B75-BC45-03291DF160F0}"/>
              </a:ext>
            </a:extLst>
          </p:cNvPr>
          <p:cNvSpPr/>
          <p:nvPr/>
        </p:nvSpPr>
        <p:spPr>
          <a:xfrm rot="16200000" flipH="1" flipV="1">
            <a:off x="8223419" y="3593854"/>
            <a:ext cx="751345" cy="155087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8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70D64F-9FF9-4A3B-907A-7A4C1C61308E}"/>
              </a:ext>
            </a:extLst>
          </p:cNvPr>
          <p:cNvSpPr/>
          <p:nvPr/>
        </p:nvSpPr>
        <p:spPr>
          <a:xfrm>
            <a:off x="8590445" y="4745914"/>
            <a:ext cx="1330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</a:rPr>
              <a:t> Hoge </a:t>
            </a:r>
            <a:r>
              <a:rPr lang="en-US" b="1" dirty="0" err="1">
                <a:solidFill>
                  <a:srgbClr val="FF0000"/>
                </a:solidFill>
                <a:latin typeface="Calibri Light" panose="020F0302020204030204" pitchFamily="34" charset="0"/>
              </a:rPr>
              <a:t>uitval</a:t>
            </a:r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</a:rPr>
              <a:t>!</a:t>
            </a:r>
            <a:endParaRPr lang="en-NL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AF7D6D-6EDE-445B-A9C9-E1A2D33A612A}"/>
              </a:ext>
            </a:extLst>
          </p:cNvPr>
          <p:cNvSpPr/>
          <p:nvPr/>
        </p:nvSpPr>
        <p:spPr>
          <a:xfrm>
            <a:off x="5821493" y="6407023"/>
            <a:ext cx="30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Calibri Light" panose="020F0302020204030204" pitchFamily="34" charset="0"/>
              </a:rPr>
              <a:t>€</a:t>
            </a:r>
            <a:endParaRPr lang="en-NL" b="1" dirty="0">
              <a:solidFill>
                <a:schemeClr val="accent6"/>
              </a:solidFill>
              <a:latin typeface="Calibri Light" panose="020F0302020204030204" pitchFamily="34" charset="0"/>
            </a:endParaRP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FB7A8FC-9178-4A09-84EB-C809B619E895}"/>
              </a:ext>
            </a:extLst>
          </p:cNvPr>
          <p:cNvSpPr txBox="1">
            <a:spLocks/>
          </p:cNvSpPr>
          <p:nvPr/>
        </p:nvSpPr>
        <p:spPr>
          <a:xfrm>
            <a:off x="992732" y="603504"/>
            <a:ext cx="10829153" cy="11288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311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Calibri Light" panose="020F0302020204030204" pitchFamily="34" charset="0"/>
              </a:rPr>
              <a:t>G</a:t>
            </a:r>
            <a:r>
              <a:rPr lang="en-US" sz="3200" dirty="0" err="1">
                <a:latin typeface="Calibri Light" panose="020F0302020204030204" pitchFamily="34" charset="0"/>
              </a:rPr>
              <a:t>oogle</a:t>
            </a:r>
            <a:r>
              <a:rPr lang="en-US" sz="3200" dirty="0">
                <a:latin typeface="Calibri Light" panose="020F0302020204030204" pitchFamily="34" charset="0"/>
              </a:rPr>
              <a:t> Analytics: Hoge </a:t>
            </a:r>
            <a:r>
              <a:rPr lang="en-US" sz="3200" dirty="0" err="1">
                <a:latin typeface="Calibri Light" panose="020F0302020204030204" pitchFamily="34" charset="0"/>
              </a:rPr>
              <a:t>uitval</a:t>
            </a:r>
            <a:r>
              <a:rPr lang="en-US" sz="3200" dirty="0">
                <a:latin typeface="Calibri Light" panose="020F0302020204030204" pitchFamily="34" charset="0"/>
              </a:rPr>
              <a:t> </a:t>
            </a:r>
            <a:r>
              <a:rPr lang="en-US" sz="3200" dirty="0" err="1">
                <a:latin typeface="Calibri Light" panose="020F0302020204030204" pitchFamily="34" charset="0"/>
              </a:rPr>
              <a:t>productpagina’s</a:t>
            </a:r>
            <a:r>
              <a:rPr lang="en-US" sz="3200" dirty="0">
                <a:latin typeface="Calibri Light" panose="020F0302020204030204" pitchFamily="34" charset="0"/>
              </a:rPr>
              <a:t> mobile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507CC04-E573-4A80-B969-1A59898EFC08}"/>
              </a:ext>
            </a:extLst>
          </p:cNvPr>
          <p:cNvSpPr/>
          <p:nvPr/>
        </p:nvSpPr>
        <p:spPr>
          <a:xfrm>
            <a:off x="10305035" y="442361"/>
            <a:ext cx="676638" cy="425276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10884FA-41EE-43D7-905F-B286006B4919}"/>
              </a:ext>
            </a:extLst>
          </p:cNvPr>
          <p:cNvCxnSpPr>
            <a:cxnSpLocks/>
          </p:cNvCxnSpPr>
          <p:nvPr/>
        </p:nvCxnSpPr>
        <p:spPr>
          <a:xfrm flipH="1">
            <a:off x="10984218" y="441853"/>
            <a:ext cx="7451" cy="780633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49879A3-03A6-4DB3-A505-ABD1C8106053}"/>
              </a:ext>
            </a:extLst>
          </p:cNvPr>
          <p:cNvCxnSpPr>
            <a:cxnSpLocks/>
          </p:cNvCxnSpPr>
          <p:nvPr/>
        </p:nvCxnSpPr>
        <p:spPr>
          <a:xfrm flipH="1">
            <a:off x="10329333" y="859036"/>
            <a:ext cx="1399024" cy="3091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C90A650-1C2D-45A4-A5BC-CF2D66AB031E}"/>
              </a:ext>
            </a:extLst>
          </p:cNvPr>
          <p:cNvGrpSpPr/>
          <p:nvPr/>
        </p:nvGrpSpPr>
        <p:grpSpPr>
          <a:xfrm>
            <a:off x="10465367" y="486440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72" name="Freeform 379">
              <a:extLst>
                <a:ext uri="{FF2B5EF4-FFF2-40B4-BE49-F238E27FC236}">
                  <a16:creationId xmlns:a16="http://schemas.microsoft.com/office/drawing/2014/main" id="{24A1709D-9F9A-4011-ADE5-91F439D4D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3" name="Freeform 380">
              <a:extLst>
                <a:ext uri="{FF2B5EF4-FFF2-40B4-BE49-F238E27FC236}">
                  <a16:creationId xmlns:a16="http://schemas.microsoft.com/office/drawing/2014/main" id="{3B9769D1-B065-4774-A884-6E8FB33CF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5" name="Freeform 381">
              <a:extLst>
                <a:ext uri="{FF2B5EF4-FFF2-40B4-BE49-F238E27FC236}">
                  <a16:creationId xmlns:a16="http://schemas.microsoft.com/office/drawing/2014/main" id="{6D9314F2-71AB-4AFB-BE8A-F1D462EB1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6" name="Freeform 382">
              <a:extLst>
                <a:ext uri="{FF2B5EF4-FFF2-40B4-BE49-F238E27FC236}">
                  <a16:creationId xmlns:a16="http://schemas.microsoft.com/office/drawing/2014/main" id="{A8F5AD3D-176F-487F-82A9-A88BA3E703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7" name="Freeform 383">
              <a:extLst>
                <a:ext uri="{FF2B5EF4-FFF2-40B4-BE49-F238E27FC236}">
                  <a16:creationId xmlns:a16="http://schemas.microsoft.com/office/drawing/2014/main" id="{344F92D0-6343-48BE-ADE5-263159B15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106E88F-CACF-4F92-B872-F0C225DE7EBA}"/>
              </a:ext>
            </a:extLst>
          </p:cNvPr>
          <p:cNvGrpSpPr/>
          <p:nvPr/>
        </p:nvGrpSpPr>
        <p:grpSpPr>
          <a:xfrm>
            <a:off x="11168530" y="479109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80" name="Freeform 379">
              <a:extLst>
                <a:ext uri="{FF2B5EF4-FFF2-40B4-BE49-F238E27FC236}">
                  <a16:creationId xmlns:a16="http://schemas.microsoft.com/office/drawing/2014/main" id="{5ADB9DEA-E9BE-4D0A-9DD7-806FD60D80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1" name="Freeform 380">
              <a:extLst>
                <a:ext uri="{FF2B5EF4-FFF2-40B4-BE49-F238E27FC236}">
                  <a16:creationId xmlns:a16="http://schemas.microsoft.com/office/drawing/2014/main" id="{F17BA1B1-8D8A-48E8-B775-047E1B98E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2" name="Freeform 381">
              <a:extLst>
                <a:ext uri="{FF2B5EF4-FFF2-40B4-BE49-F238E27FC236}">
                  <a16:creationId xmlns:a16="http://schemas.microsoft.com/office/drawing/2014/main" id="{5C6EA71B-CA61-4822-8D5D-1DF2FF9B5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3" name="Freeform 382">
              <a:extLst>
                <a:ext uri="{FF2B5EF4-FFF2-40B4-BE49-F238E27FC236}">
                  <a16:creationId xmlns:a16="http://schemas.microsoft.com/office/drawing/2014/main" id="{827AAAD3-08EC-42F2-A904-3D8653A1B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5" name="Freeform 383">
              <a:extLst>
                <a:ext uri="{FF2B5EF4-FFF2-40B4-BE49-F238E27FC236}">
                  <a16:creationId xmlns:a16="http://schemas.microsoft.com/office/drawing/2014/main" id="{E90638E2-C742-4B47-BBC9-E3E83D3AA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96664AA9-D14A-42AF-AF00-D6624AFF0FD3}"/>
              </a:ext>
            </a:extLst>
          </p:cNvPr>
          <p:cNvSpPr/>
          <p:nvPr/>
        </p:nvSpPr>
        <p:spPr>
          <a:xfrm>
            <a:off x="10305035" y="442361"/>
            <a:ext cx="676638" cy="425276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90C7F51-8071-4E1E-BC2E-A4B93A6B7610}"/>
              </a:ext>
            </a:extLst>
          </p:cNvPr>
          <p:cNvCxnSpPr>
            <a:cxnSpLocks/>
          </p:cNvCxnSpPr>
          <p:nvPr/>
        </p:nvCxnSpPr>
        <p:spPr>
          <a:xfrm flipH="1">
            <a:off x="10984218" y="441853"/>
            <a:ext cx="7451" cy="780633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8521884-EDE5-4A04-81EE-DFFC6C396D6F}"/>
              </a:ext>
            </a:extLst>
          </p:cNvPr>
          <p:cNvCxnSpPr>
            <a:cxnSpLocks/>
          </p:cNvCxnSpPr>
          <p:nvPr/>
        </p:nvCxnSpPr>
        <p:spPr>
          <a:xfrm flipH="1">
            <a:off x="10329333" y="859036"/>
            <a:ext cx="1399024" cy="3091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D519839-76D8-4532-8C4D-67705053DE94}"/>
              </a:ext>
            </a:extLst>
          </p:cNvPr>
          <p:cNvGrpSpPr/>
          <p:nvPr/>
        </p:nvGrpSpPr>
        <p:grpSpPr>
          <a:xfrm>
            <a:off x="10465367" y="486440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91" name="Freeform 379">
              <a:extLst>
                <a:ext uri="{FF2B5EF4-FFF2-40B4-BE49-F238E27FC236}">
                  <a16:creationId xmlns:a16="http://schemas.microsoft.com/office/drawing/2014/main" id="{904FDB5C-A400-4624-8EFC-0F7732AA9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2" name="Freeform 380">
              <a:extLst>
                <a:ext uri="{FF2B5EF4-FFF2-40B4-BE49-F238E27FC236}">
                  <a16:creationId xmlns:a16="http://schemas.microsoft.com/office/drawing/2014/main" id="{DE74E45B-984D-4245-84EF-32258CA731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3" name="Freeform 381">
              <a:extLst>
                <a:ext uri="{FF2B5EF4-FFF2-40B4-BE49-F238E27FC236}">
                  <a16:creationId xmlns:a16="http://schemas.microsoft.com/office/drawing/2014/main" id="{E78936B7-C061-4644-8C38-920A23A456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5" name="Freeform 382">
              <a:extLst>
                <a:ext uri="{FF2B5EF4-FFF2-40B4-BE49-F238E27FC236}">
                  <a16:creationId xmlns:a16="http://schemas.microsoft.com/office/drawing/2014/main" id="{E8F8EF3C-1135-4830-970F-73C1EC89D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6" name="Freeform 383">
              <a:extLst>
                <a:ext uri="{FF2B5EF4-FFF2-40B4-BE49-F238E27FC236}">
                  <a16:creationId xmlns:a16="http://schemas.microsoft.com/office/drawing/2014/main" id="{05671E41-5BBB-4302-9B39-D99770B357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B51CCB-82F2-449E-8A2C-B5FEA39B425B}"/>
              </a:ext>
            </a:extLst>
          </p:cNvPr>
          <p:cNvSpPr/>
          <p:nvPr/>
        </p:nvSpPr>
        <p:spPr>
          <a:xfrm>
            <a:off x="10305035" y="442361"/>
            <a:ext cx="676638" cy="425276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8CCD177-7682-430C-934D-F5F1F4E6078C}"/>
              </a:ext>
            </a:extLst>
          </p:cNvPr>
          <p:cNvCxnSpPr>
            <a:cxnSpLocks/>
          </p:cNvCxnSpPr>
          <p:nvPr/>
        </p:nvCxnSpPr>
        <p:spPr>
          <a:xfrm flipH="1">
            <a:off x="10984218" y="441853"/>
            <a:ext cx="7451" cy="780633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DE01D51-22A8-4890-805F-A037549FEBAD}"/>
              </a:ext>
            </a:extLst>
          </p:cNvPr>
          <p:cNvCxnSpPr>
            <a:cxnSpLocks/>
          </p:cNvCxnSpPr>
          <p:nvPr/>
        </p:nvCxnSpPr>
        <p:spPr>
          <a:xfrm flipH="1">
            <a:off x="10329333" y="859036"/>
            <a:ext cx="1399024" cy="3091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F17E98A-269E-4381-ADFE-A7E60BFE52E3}"/>
              </a:ext>
            </a:extLst>
          </p:cNvPr>
          <p:cNvGrpSpPr/>
          <p:nvPr/>
        </p:nvGrpSpPr>
        <p:grpSpPr>
          <a:xfrm>
            <a:off x="10465367" y="486440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109" name="Freeform 379">
              <a:extLst>
                <a:ext uri="{FF2B5EF4-FFF2-40B4-BE49-F238E27FC236}">
                  <a16:creationId xmlns:a16="http://schemas.microsoft.com/office/drawing/2014/main" id="{BE55450E-DB22-4B35-BC0F-5669282535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1" name="Freeform 380">
              <a:extLst>
                <a:ext uri="{FF2B5EF4-FFF2-40B4-BE49-F238E27FC236}">
                  <a16:creationId xmlns:a16="http://schemas.microsoft.com/office/drawing/2014/main" id="{D28FC31B-7E73-4160-9B5C-F52AA11F6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2" name="Freeform 381">
              <a:extLst>
                <a:ext uri="{FF2B5EF4-FFF2-40B4-BE49-F238E27FC236}">
                  <a16:creationId xmlns:a16="http://schemas.microsoft.com/office/drawing/2014/main" id="{93016FD0-2D59-479E-BEFA-DD6162077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3" name="Freeform 382">
              <a:extLst>
                <a:ext uri="{FF2B5EF4-FFF2-40B4-BE49-F238E27FC236}">
                  <a16:creationId xmlns:a16="http://schemas.microsoft.com/office/drawing/2014/main" id="{CA4BAE36-A788-447B-AF12-8F91FE76E0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4" name="Freeform 383">
              <a:extLst>
                <a:ext uri="{FF2B5EF4-FFF2-40B4-BE49-F238E27FC236}">
                  <a16:creationId xmlns:a16="http://schemas.microsoft.com/office/drawing/2014/main" id="{CB5E256F-F6B1-4261-9C25-3312D43FA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F34D692-2773-46B9-82A1-1E429ECA230B}"/>
              </a:ext>
            </a:extLst>
          </p:cNvPr>
          <p:cNvSpPr/>
          <p:nvPr/>
        </p:nvSpPr>
        <p:spPr>
          <a:xfrm>
            <a:off x="10474686" y="218321"/>
            <a:ext cx="10230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KWANTITATIEF</a:t>
            </a:r>
            <a:endParaRPr lang="en-US" b="1" dirty="0">
              <a:solidFill>
                <a:srgbClr val="3C003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27D6E01-D37D-4FFB-85DD-A84B5EE8C829}"/>
              </a:ext>
            </a:extLst>
          </p:cNvPr>
          <p:cNvSpPr/>
          <p:nvPr/>
        </p:nvSpPr>
        <p:spPr>
          <a:xfrm>
            <a:off x="10518743" y="1222486"/>
            <a:ext cx="9252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KWALITATIEF</a:t>
            </a:r>
            <a:endParaRPr lang="en-US" b="1" dirty="0">
              <a:solidFill>
                <a:srgbClr val="3C003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2FB7A8FC-9178-4A09-84EB-C809B619E895}"/>
              </a:ext>
            </a:extLst>
          </p:cNvPr>
          <p:cNvSpPr txBox="1">
            <a:spLocks/>
          </p:cNvSpPr>
          <p:nvPr/>
        </p:nvSpPr>
        <p:spPr>
          <a:xfrm>
            <a:off x="992732" y="603504"/>
            <a:ext cx="10829153" cy="11288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D311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Calibri Light" panose="020F0302020204030204" pitchFamily="34" charset="0"/>
              </a:rPr>
              <a:t>Bedankpagina poll: Waarom heb je bij ons besteld?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40BFB1D-6F46-46F3-A1BE-7EA2D7B7C52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88" y="1578429"/>
            <a:ext cx="3378679" cy="6858000"/>
          </a:xfrm>
          <a:prstGeom prst="rect">
            <a:avLst/>
          </a:prstGeom>
        </p:spPr>
      </p:pic>
      <p:pic>
        <p:nvPicPr>
          <p:cNvPr id="51" name="Picture 5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24E070F-D66E-4713-A91A-3A216D63B0C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86" y="1578429"/>
            <a:ext cx="337867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4C14F4-697A-4730-B64F-FABE44C15E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5" t="14716" r="2943" b="4091"/>
          <a:stretch/>
        </p:blipFill>
        <p:spPr>
          <a:xfrm>
            <a:off x="2221284" y="5729106"/>
            <a:ext cx="2945075" cy="1128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2C9E2-82CD-47A4-B821-FBB4D8AFE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701" y="2982331"/>
            <a:ext cx="2956560" cy="392900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C31215D-EE2B-4FB3-8127-AE9F57868A12}"/>
              </a:ext>
            </a:extLst>
          </p:cNvPr>
          <p:cNvSpPr/>
          <p:nvPr/>
        </p:nvSpPr>
        <p:spPr>
          <a:xfrm>
            <a:off x="10305035" y="442361"/>
            <a:ext cx="676638" cy="425276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742D032-E8FB-46C2-9393-C2975BF4F96C}"/>
              </a:ext>
            </a:extLst>
          </p:cNvPr>
          <p:cNvSpPr/>
          <p:nvPr/>
        </p:nvSpPr>
        <p:spPr>
          <a:xfrm>
            <a:off x="10979120" y="433760"/>
            <a:ext cx="749461" cy="42527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CA884B-D8B4-471A-B5DD-B9B476FB2189}"/>
              </a:ext>
            </a:extLst>
          </p:cNvPr>
          <p:cNvCxnSpPr>
            <a:cxnSpLocks/>
          </p:cNvCxnSpPr>
          <p:nvPr/>
        </p:nvCxnSpPr>
        <p:spPr>
          <a:xfrm flipH="1">
            <a:off x="10984218" y="441853"/>
            <a:ext cx="7451" cy="780633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973F4A-4BCE-4F20-AF30-82C6F306283F}"/>
              </a:ext>
            </a:extLst>
          </p:cNvPr>
          <p:cNvCxnSpPr>
            <a:cxnSpLocks/>
          </p:cNvCxnSpPr>
          <p:nvPr/>
        </p:nvCxnSpPr>
        <p:spPr>
          <a:xfrm flipH="1">
            <a:off x="10329333" y="859036"/>
            <a:ext cx="1399024" cy="3091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008D39-6120-48A7-8621-7965ADAAA489}"/>
              </a:ext>
            </a:extLst>
          </p:cNvPr>
          <p:cNvGrpSpPr/>
          <p:nvPr/>
        </p:nvGrpSpPr>
        <p:grpSpPr>
          <a:xfrm>
            <a:off x="10465367" y="486440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44" name="Freeform 379">
              <a:extLst>
                <a:ext uri="{FF2B5EF4-FFF2-40B4-BE49-F238E27FC236}">
                  <a16:creationId xmlns:a16="http://schemas.microsoft.com/office/drawing/2014/main" id="{897615C0-DED6-4285-AEA1-5A360B5BF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5" name="Freeform 380">
              <a:extLst>
                <a:ext uri="{FF2B5EF4-FFF2-40B4-BE49-F238E27FC236}">
                  <a16:creationId xmlns:a16="http://schemas.microsoft.com/office/drawing/2014/main" id="{57DF3167-031A-40A1-BF44-8547249C2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6" name="Freeform 381">
              <a:extLst>
                <a:ext uri="{FF2B5EF4-FFF2-40B4-BE49-F238E27FC236}">
                  <a16:creationId xmlns:a16="http://schemas.microsoft.com/office/drawing/2014/main" id="{AAC52E25-31DC-4ADD-9742-12F22EB48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7" name="Freeform 382">
              <a:extLst>
                <a:ext uri="{FF2B5EF4-FFF2-40B4-BE49-F238E27FC236}">
                  <a16:creationId xmlns:a16="http://schemas.microsoft.com/office/drawing/2014/main" id="{50D80850-067E-4C7C-BA17-B939B2D799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Freeform 383">
              <a:extLst>
                <a:ext uri="{FF2B5EF4-FFF2-40B4-BE49-F238E27FC236}">
                  <a16:creationId xmlns:a16="http://schemas.microsoft.com/office/drawing/2014/main" id="{1BE45502-466F-4A67-BE12-8DBA6B40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943A3C6-B650-4F73-ACB5-3A889BA977F9}"/>
              </a:ext>
            </a:extLst>
          </p:cNvPr>
          <p:cNvGrpSpPr/>
          <p:nvPr/>
        </p:nvGrpSpPr>
        <p:grpSpPr>
          <a:xfrm>
            <a:off x="11168530" y="479109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50" name="Freeform 379">
              <a:extLst>
                <a:ext uri="{FF2B5EF4-FFF2-40B4-BE49-F238E27FC236}">
                  <a16:creationId xmlns:a16="http://schemas.microsoft.com/office/drawing/2014/main" id="{136C6046-B00E-43C1-903F-93070FA02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Freeform 380">
              <a:extLst>
                <a:ext uri="{FF2B5EF4-FFF2-40B4-BE49-F238E27FC236}">
                  <a16:creationId xmlns:a16="http://schemas.microsoft.com/office/drawing/2014/main" id="{B7132398-8163-4018-9F12-46FFE7A614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Freeform 381">
              <a:extLst>
                <a:ext uri="{FF2B5EF4-FFF2-40B4-BE49-F238E27FC236}">
                  <a16:creationId xmlns:a16="http://schemas.microsoft.com/office/drawing/2014/main" id="{BF427D52-5760-4660-BF18-DC37A39DD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Freeform 382">
              <a:extLst>
                <a:ext uri="{FF2B5EF4-FFF2-40B4-BE49-F238E27FC236}">
                  <a16:creationId xmlns:a16="http://schemas.microsoft.com/office/drawing/2014/main" id="{9A33528E-C4CB-4349-AAFC-0819AA77E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Freeform 383">
              <a:extLst>
                <a:ext uri="{FF2B5EF4-FFF2-40B4-BE49-F238E27FC236}">
                  <a16:creationId xmlns:a16="http://schemas.microsoft.com/office/drawing/2014/main" id="{5E2D3904-B7FF-4A05-B1EF-DBEBA2E20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C1CA034E-9F35-4ACD-A5A4-43E3993DD464}"/>
              </a:ext>
            </a:extLst>
          </p:cNvPr>
          <p:cNvSpPr/>
          <p:nvPr/>
        </p:nvSpPr>
        <p:spPr>
          <a:xfrm>
            <a:off x="10305035" y="442361"/>
            <a:ext cx="676638" cy="425276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8FC9D2-4F57-461F-B2A2-94565B78F6BC}"/>
              </a:ext>
            </a:extLst>
          </p:cNvPr>
          <p:cNvSpPr/>
          <p:nvPr/>
        </p:nvSpPr>
        <p:spPr>
          <a:xfrm>
            <a:off x="10979120" y="433760"/>
            <a:ext cx="749461" cy="42527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EB6C0FD-0ABD-494B-AEC4-44A79DE7A4E1}"/>
              </a:ext>
            </a:extLst>
          </p:cNvPr>
          <p:cNvCxnSpPr>
            <a:cxnSpLocks/>
          </p:cNvCxnSpPr>
          <p:nvPr/>
        </p:nvCxnSpPr>
        <p:spPr>
          <a:xfrm flipH="1">
            <a:off x="10984218" y="441853"/>
            <a:ext cx="7451" cy="780633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48D32E0-5024-454E-83A0-A7DC1899D200}"/>
              </a:ext>
            </a:extLst>
          </p:cNvPr>
          <p:cNvCxnSpPr>
            <a:cxnSpLocks/>
          </p:cNvCxnSpPr>
          <p:nvPr/>
        </p:nvCxnSpPr>
        <p:spPr>
          <a:xfrm flipH="1">
            <a:off x="10329333" y="859036"/>
            <a:ext cx="1399024" cy="3091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D5411DC-0485-42EF-99FC-B497201892EA}"/>
              </a:ext>
            </a:extLst>
          </p:cNvPr>
          <p:cNvGrpSpPr/>
          <p:nvPr/>
        </p:nvGrpSpPr>
        <p:grpSpPr>
          <a:xfrm>
            <a:off x="10465367" y="486440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66" name="Freeform 379">
              <a:extLst>
                <a:ext uri="{FF2B5EF4-FFF2-40B4-BE49-F238E27FC236}">
                  <a16:creationId xmlns:a16="http://schemas.microsoft.com/office/drawing/2014/main" id="{506AD673-FF3A-48DE-ADE3-2DE2F1646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7" name="Freeform 380">
              <a:extLst>
                <a:ext uri="{FF2B5EF4-FFF2-40B4-BE49-F238E27FC236}">
                  <a16:creationId xmlns:a16="http://schemas.microsoft.com/office/drawing/2014/main" id="{33CD67AF-34D1-4BDA-B9F4-73973DC76A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8" name="Freeform 381">
              <a:extLst>
                <a:ext uri="{FF2B5EF4-FFF2-40B4-BE49-F238E27FC236}">
                  <a16:creationId xmlns:a16="http://schemas.microsoft.com/office/drawing/2014/main" id="{96CE1E1D-28B5-4324-8B07-AB5F488D47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9" name="Freeform 382">
              <a:extLst>
                <a:ext uri="{FF2B5EF4-FFF2-40B4-BE49-F238E27FC236}">
                  <a16:creationId xmlns:a16="http://schemas.microsoft.com/office/drawing/2014/main" id="{445E403D-4115-47F2-9528-D0BE5F6817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0" name="Freeform 383">
              <a:extLst>
                <a:ext uri="{FF2B5EF4-FFF2-40B4-BE49-F238E27FC236}">
                  <a16:creationId xmlns:a16="http://schemas.microsoft.com/office/drawing/2014/main" id="{39233F31-97C1-413C-894D-50B90B191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F78FAF7-5562-440E-807D-E2394DD5B416}"/>
              </a:ext>
            </a:extLst>
          </p:cNvPr>
          <p:cNvGrpSpPr/>
          <p:nvPr/>
        </p:nvGrpSpPr>
        <p:grpSpPr>
          <a:xfrm>
            <a:off x="11168530" y="479109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72" name="Freeform 379">
              <a:extLst>
                <a:ext uri="{FF2B5EF4-FFF2-40B4-BE49-F238E27FC236}">
                  <a16:creationId xmlns:a16="http://schemas.microsoft.com/office/drawing/2014/main" id="{1831A912-5C11-4466-A304-000F78D81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3" name="Freeform 380">
              <a:extLst>
                <a:ext uri="{FF2B5EF4-FFF2-40B4-BE49-F238E27FC236}">
                  <a16:creationId xmlns:a16="http://schemas.microsoft.com/office/drawing/2014/main" id="{8E18D285-4FC0-48B9-998B-01B355617F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4" name="Freeform 381">
              <a:extLst>
                <a:ext uri="{FF2B5EF4-FFF2-40B4-BE49-F238E27FC236}">
                  <a16:creationId xmlns:a16="http://schemas.microsoft.com/office/drawing/2014/main" id="{CD7AA7D8-4FFA-4714-8CA3-906111865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5" name="Freeform 382">
              <a:extLst>
                <a:ext uri="{FF2B5EF4-FFF2-40B4-BE49-F238E27FC236}">
                  <a16:creationId xmlns:a16="http://schemas.microsoft.com/office/drawing/2014/main" id="{EF08B0CA-FC15-4D06-A547-4D6A3C57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6" name="Freeform 383">
              <a:extLst>
                <a:ext uri="{FF2B5EF4-FFF2-40B4-BE49-F238E27FC236}">
                  <a16:creationId xmlns:a16="http://schemas.microsoft.com/office/drawing/2014/main" id="{20870C8D-49B8-44F2-8CE4-351553C8D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E0406721-BF91-4B17-B835-25773EA69B9F}"/>
              </a:ext>
            </a:extLst>
          </p:cNvPr>
          <p:cNvSpPr/>
          <p:nvPr/>
        </p:nvSpPr>
        <p:spPr>
          <a:xfrm>
            <a:off x="10305035" y="442361"/>
            <a:ext cx="676638" cy="425276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5BCF727-3571-4D57-92B9-E39C9E892E41}"/>
              </a:ext>
            </a:extLst>
          </p:cNvPr>
          <p:cNvCxnSpPr>
            <a:cxnSpLocks/>
          </p:cNvCxnSpPr>
          <p:nvPr/>
        </p:nvCxnSpPr>
        <p:spPr>
          <a:xfrm flipH="1">
            <a:off x="10984218" y="441853"/>
            <a:ext cx="7451" cy="780633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D2129E6-A70A-4A75-A0ED-893BE5EC4803}"/>
              </a:ext>
            </a:extLst>
          </p:cNvPr>
          <p:cNvCxnSpPr>
            <a:cxnSpLocks/>
          </p:cNvCxnSpPr>
          <p:nvPr/>
        </p:nvCxnSpPr>
        <p:spPr>
          <a:xfrm flipH="1">
            <a:off x="10329333" y="859036"/>
            <a:ext cx="1399024" cy="3091"/>
          </a:xfrm>
          <a:prstGeom prst="line">
            <a:avLst/>
          </a:prstGeom>
          <a:ln w="28575">
            <a:solidFill>
              <a:srgbClr val="3C003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1126364-205D-4B5E-B9AE-9DFB5FC30115}"/>
              </a:ext>
            </a:extLst>
          </p:cNvPr>
          <p:cNvGrpSpPr/>
          <p:nvPr/>
        </p:nvGrpSpPr>
        <p:grpSpPr>
          <a:xfrm>
            <a:off x="10465367" y="486440"/>
            <a:ext cx="372622" cy="319916"/>
            <a:chOff x="10610850" y="8362950"/>
            <a:chExt cx="1762126" cy="1512888"/>
          </a:xfrm>
          <a:solidFill>
            <a:schemeClr val="bg1"/>
          </a:solidFill>
        </p:grpSpPr>
        <p:sp>
          <p:nvSpPr>
            <p:cNvPr id="81" name="Freeform 379">
              <a:extLst>
                <a:ext uri="{FF2B5EF4-FFF2-40B4-BE49-F238E27FC236}">
                  <a16:creationId xmlns:a16="http://schemas.microsoft.com/office/drawing/2014/main" id="{CC2D2720-90E4-46A5-A39D-D5D2235DB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0850" y="9625013"/>
              <a:ext cx="252413" cy="250825"/>
            </a:xfrm>
            <a:custGeom>
              <a:avLst/>
              <a:gdLst>
                <a:gd name="T0" fmla="*/ 58 w 67"/>
                <a:gd name="T1" fmla="*/ 0 h 66"/>
                <a:gd name="T2" fmla="*/ 8 w 67"/>
                <a:gd name="T3" fmla="*/ 0 h 66"/>
                <a:gd name="T4" fmla="*/ 2 w 67"/>
                <a:gd name="T5" fmla="*/ 2 h 66"/>
                <a:gd name="T6" fmla="*/ 0 w 67"/>
                <a:gd name="T7" fmla="*/ 8 h 66"/>
                <a:gd name="T8" fmla="*/ 0 w 67"/>
                <a:gd name="T9" fmla="*/ 58 h 66"/>
                <a:gd name="T10" fmla="*/ 2 w 67"/>
                <a:gd name="T11" fmla="*/ 64 h 66"/>
                <a:gd name="T12" fmla="*/ 8 w 67"/>
                <a:gd name="T13" fmla="*/ 66 h 66"/>
                <a:gd name="T14" fmla="*/ 58 w 67"/>
                <a:gd name="T15" fmla="*/ 66 h 66"/>
                <a:gd name="T16" fmla="*/ 64 w 67"/>
                <a:gd name="T17" fmla="*/ 64 h 66"/>
                <a:gd name="T18" fmla="*/ 67 w 67"/>
                <a:gd name="T19" fmla="*/ 58 h 66"/>
                <a:gd name="T20" fmla="*/ 67 w 67"/>
                <a:gd name="T21" fmla="*/ 8 h 66"/>
                <a:gd name="T22" fmla="*/ 64 w 67"/>
                <a:gd name="T23" fmla="*/ 2 h 66"/>
                <a:gd name="T24" fmla="*/ 58 w 67"/>
                <a:gd name="T25" fmla="*/ 0 h 66"/>
                <a:gd name="T26" fmla="*/ 58 w 67"/>
                <a:gd name="T27" fmla="*/ 0 h 66"/>
                <a:gd name="T28" fmla="*/ 58 w 67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6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1" y="63"/>
                    <a:pt x="2" y="64"/>
                  </a:cubicBezTo>
                  <a:cubicBezTo>
                    <a:pt x="4" y="66"/>
                    <a:pt x="6" y="66"/>
                    <a:pt x="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1" y="66"/>
                    <a:pt x="63" y="66"/>
                    <a:pt x="64" y="64"/>
                  </a:cubicBezTo>
                  <a:cubicBezTo>
                    <a:pt x="66" y="63"/>
                    <a:pt x="67" y="61"/>
                    <a:pt x="67" y="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4" y="2"/>
                  </a:cubicBezTo>
                  <a:cubicBezTo>
                    <a:pt x="63" y="0"/>
                    <a:pt x="61" y="0"/>
                    <a:pt x="58" y="0"/>
                  </a:cubicBezTo>
                  <a:close/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2" name="Freeform 380">
              <a:extLst>
                <a:ext uri="{FF2B5EF4-FFF2-40B4-BE49-F238E27FC236}">
                  <a16:creationId xmlns:a16="http://schemas.microsoft.com/office/drawing/2014/main" id="{7F25A31D-21DD-4714-9628-281196999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9247188"/>
              <a:ext cx="254000" cy="628650"/>
            </a:xfrm>
            <a:custGeom>
              <a:avLst/>
              <a:gdLst>
                <a:gd name="T0" fmla="*/ 59 w 67"/>
                <a:gd name="T1" fmla="*/ 0 h 166"/>
                <a:gd name="T2" fmla="*/ 9 w 67"/>
                <a:gd name="T3" fmla="*/ 0 h 166"/>
                <a:gd name="T4" fmla="*/ 3 w 67"/>
                <a:gd name="T5" fmla="*/ 2 h 166"/>
                <a:gd name="T6" fmla="*/ 0 w 67"/>
                <a:gd name="T7" fmla="*/ 8 h 166"/>
                <a:gd name="T8" fmla="*/ 0 w 67"/>
                <a:gd name="T9" fmla="*/ 158 h 166"/>
                <a:gd name="T10" fmla="*/ 3 w 67"/>
                <a:gd name="T11" fmla="*/ 164 h 166"/>
                <a:gd name="T12" fmla="*/ 9 w 67"/>
                <a:gd name="T13" fmla="*/ 166 h 166"/>
                <a:gd name="T14" fmla="*/ 59 w 67"/>
                <a:gd name="T15" fmla="*/ 166 h 166"/>
                <a:gd name="T16" fmla="*/ 65 w 67"/>
                <a:gd name="T17" fmla="*/ 164 h 166"/>
                <a:gd name="T18" fmla="*/ 67 w 67"/>
                <a:gd name="T19" fmla="*/ 158 h 166"/>
                <a:gd name="T20" fmla="*/ 67 w 67"/>
                <a:gd name="T21" fmla="*/ 8 h 166"/>
                <a:gd name="T22" fmla="*/ 65 w 67"/>
                <a:gd name="T23" fmla="*/ 2 h 166"/>
                <a:gd name="T24" fmla="*/ 59 w 67"/>
                <a:gd name="T25" fmla="*/ 0 h 166"/>
                <a:gd name="T26" fmla="*/ 59 w 67"/>
                <a:gd name="T27" fmla="*/ 0 h 166"/>
                <a:gd name="T28" fmla="*/ 59 w 67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66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1"/>
                    <a:pt x="1" y="163"/>
                    <a:pt x="3" y="164"/>
                  </a:cubicBezTo>
                  <a:cubicBezTo>
                    <a:pt x="4" y="166"/>
                    <a:pt x="6" y="166"/>
                    <a:pt x="9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1" y="166"/>
                    <a:pt x="63" y="166"/>
                    <a:pt x="65" y="164"/>
                  </a:cubicBezTo>
                  <a:cubicBezTo>
                    <a:pt x="66" y="163"/>
                    <a:pt x="67" y="161"/>
                    <a:pt x="67" y="15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3" y="0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3" name="Freeform 381">
              <a:extLst>
                <a:ext uri="{FF2B5EF4-FFF2-40B4-BE49-F238E27FC236}">
                  <a16:creationId xmlns:a16="http://schemas.microsoft.com/office/drawing/2014/main" id="{702CB18B-09CD-45B5-A4D5-6FF3C4868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7088" y="9496425"/>
              <a:ext cx="254000" cy="379413"/>
            </a:xfrm>
            <a:custGeom>
              <a:avLst/>
              <a:gdLst>
                <a:gd name="T0" fmla="*/ 59 w 67"/>
                <a:gd name="T1" fmla="*/ 0 h 100"/>
                <a:gd name="T2" fmla="*/ 8 w 67"/>
                <a:gd name="T3" fmla="*/ 0 h 100"/>
                <a:gd name="T4" fmla="*/ 2 w 67"/>
                <a:gd name="T5" fmla="*/ 3 h 100"/>
                <a:gd name="T6" fmla="*/ 0 w 67"/>
                <a:gd name="T7" fmla="*/ 9 h 100"/>
                <a:gd name="T8" fmla="*/ 0 w 67"/>
                <a:gd name="T9" fmla="*/ 92 h 100"/>
                <a:gd name="T10" fmla="*/ 2 w 67"/>
                <a:gd name="T11" fmla="*/ 98 h 100"/>
                <a:gd name="T12" fmla="*/ 8 w 67"/>
                <a:gd name="T13" fmla="*/ 100 h 100"/>
                <a:gd name="T14" fmla="*/ 59 w 67"/>
                <a:gd name="T15" fmla="*/ 100 h 100"/>
                <a:gd name="T16" fmla="*/ 65 w 67"/>
                <a:gd name="T17" fmla="*/ 98 h 100"/>
                <a:gd name="T18" fmla="*/ 67 w 67"/>
                <a:gd name="T19" fmla="*/ 92 h 100"/>
                <a:gd name="T20" fmla="*/ 67 w 67"/>
                <a:gd name="T21" fmla="*/ 9 h 100"/>
                <a:gd name="T22" fmla="*/ 65 w 67"/>
                <a:gd name="T23" fmla="*/ 3 h 100"/>
                <a:gd name="T24" fmla="*/ 59 w 67"/>
                <a:gd name="T25" fmla="*/ 0 h 100"/>
                <a:gd name="T26" fmla="*/ 59 w 67"/>
                <a:gd name="T27" fmla="*/ 0 h 100"/>
                <a:gd name="T28" fmla="*/ 59 w 6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0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4" y="100"/>
                    <a:pt x="6" y="100"/>
                    <a:pt x="8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1" y="100"/>
                    <a:pt x="63" y="100"/>
                    <a:pt x="65" y="98"/>
                  </a:cubicBezTo>
                  <a:cubicBezTo>
                    <a:pt x="66" y="97"/>
                    <a:pt x="67" y="95"/>
                    <a:pt x="67" y="9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4" name="Freeform 382">
              <a:extLst>
                <a:ext uri="{FF2B5EF4-FFF2-40B4-BE49-F238E27FC236}">
                  <a16:creationId xmlns:a16="http://schemas.microsoft.com/office/drawing/2014/main" id="{E801D4D2-3C60-4947-819E-9B9E3D242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2738" y="8866188"/>
              <a:ext cx="252413" cy="1009650"/>
            </a:xfrm>
            <a:custGeom>
              <a:avLst/>
              <a:gdLst>
                <a:gd name="T0" fmla="*/ 59 w 67"/>
                <a:gd name="T1" fmla="*/ 0 h 267"/>
                <a:gd name="T2" fmla="*/ 9 w 67"/>
                <a:gd name="T3" fmla="*/ 0 h 267"/>
                <a:gd name="T4" fmla="*/ 3 w 67"/>
                <a:gd name="T5" fmla="*/ 3 h 267"/>
                <a:gd name="T6" fmla="*/ 0 w 67"/>
                <a:gd name="T7" fmla="*/ 9 h 267"/>
                <a:gd name="T8" fmla="*/ 0 w 67"/>
                <a:gd name="T9" fmla="*/ 259 h 267"/>
                <a:gd name="T10" fmla="*/ 3 w 67"/>
                <a:gd name="T11" fmla="*/ 265 h 267"/>
                <a:gd name="T12" fmla="*/ 9 w 67"/>
                <a:gd name="T13" fmla="*/ 267 h 267"/>
                <a:gd name="T14" fmla="*/ 59 w 67"/>
                <a:gd name="T15" fmla="*/ 267 h 267"/>
                <a:gd name="T16" fmla="*/ 65 w 67"/>
                <a:gd name="T17" fmla="*/ 265 h 267"/>
                <a:gd name="T18" fmla="*/ 67 w 67"/>
                <a:gd name="T19" fmla="*/ 259 h 267"/>
                <a:gd name="T20" fmla="*/ 67 w 67"/>
                <a:gd name="T21" fmla="*/ 9 h 267"/>
                <a:gd name="T22" fmla="*/ 65 w 67"/>
                <a:gd name="T23" fmla="*/ 3 h 267"/>
                <a:gd name="T24" fmla="*/ 59 w 67"/>
                <a:gd name="T25" fmla="*/ 0 h 267"/>
                <a:gd name="T26" fmla="*/ 59 w 67"/>
                <a:gd name="T27" fmla="*/ 0 h 267"/>
                <a:gd name="T28" fmla="*/ 59 w 67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267">
                  <a:moveTo>
                    <a:pt x="5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3" y="265"/>
                  </a:cubicBezTo>
                  <a:cubicBezTo>
                    <a:pt x="4" y="267"/>
                    <a:pt x="6" y="267"/>
                    <a:pt x="9" y="267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61" y="267"/>
                    <a:pt x="63" y="267"/>
                    <a:pt x="65" y="265"/>
                  </a:cubicBezTo>
                  <a:cubicBezTo>
                    <a:pt x="66" y="264"/>
                    <a:pt x="67" y="262"/>
                    <a:pt x="67" y="25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6" y="4"/>
                    <a:pt x="65" y="3"/>
                  </a:cubicBezTo>
                  <a:cubicBezTo>
                    <a:pt x="63" y="1"/>
                    <a:pt x="61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5" name="Freeform 383">
              <a:extLst>
                <a:ext uri="{FF2B5EF4-FFF2-40B4-BE49-F238E27FC236}">
                  <a16:creationId xmlns:a16="http://schemas.microsoft.com/office/drawing/2014/main" id="{E16E09ED-F664-4C48-BEC8-F041A5C32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0563" y="8362950"/>
              <a:ext cx="252413" cy="1512888"/>
            </a:xfrm>
            <a:custGeom>
              <a:avLst/>
              <a:gdLst>
                <a:gd name="T0" fmla="*/ 65 w 67"/>
                <a:gd name="T1" fmla="*/ 2 h 400"/>
                <a:gd name="T2" fmla="*/ 59 w 67"/>
                <a:gd name="T3" fmla="*/ 0 h 400"/>
                <a:gd name="T4" fmla="*/ 9 w 67"/>
                <a:gd name="T5" fmla="*/ 0 h 400"/>
                <a:gd name="T6" fmla="*/ 3 w 67"/>
                <a:gd name="T7" fmla="*/ 2 h 400"/>
                <a:gd name="T8" fmla="*/ 0 w 67"/>
                <a:gd name="T9" fmla="*/ 8 h 400"/>
                <a:gd name="T10" fmla="*/ 0 w 67"/>
                <a:gd name="T11" fmla="*/ 392 h 400"/>
                <a:gd name="T12" fmla="*/ 3 w 67"/>
                <a:gd name="T13" fmla="*/ 398 h 400"/>
                <a:gd name="T14" fmla="*/ 9 w 67"/>
                <a:gd name="T15" fmla="*/ 400 h 400"/>
                <a:gd name="T16" fmla="*/ 59 w 67"/>
                <a:gd name="T17" fmla="*/ 400 h 400"/>
                <a:gd name="T18" fmla="*/ 65 w 67"/>
                <a:gd name="T19" fmla="*/ 398 h 400"/>
                <a:gd name="T20" fmla="*/ 67 w 67"/>
                <a:gd name="T21" fmla="*/ 392 h 400"/>
                <a:gd name="T22" fmla="*/ 67 w 67"/>
                <a:gd name="T23" fmla="*/ 8 h 400"/>
                <a:gd name="T24" fmla="*/ 65 w 67"/>
                <a:gd name="T25" fmla="*/ 2 h 400"/>
                <a:gd name="T26" fmla="*/ 65 w 67"/>
                <a:gd name="T27" fmla="*/ 2 h 400"/>
                <a:gd name="T28" fmla="*/ 65 w 67"/>
                <a:gd name="T2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0">
                  <a:moveTo>
                    <a:pt x="65" y="2"/>
                  </a:moveTo>
                  <a:cubicBezTo>
                    <a:pt x="63" y="1"/>
                    <a:pt x="61" y="0"/>
                    <a:pt x="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95"/>
                    <a:pt x="1" y="397"/>
                    <a:pt x="3" y="398"/>
                  </a:cubicBezTo>
                  <a:cubicBezTo>
                    <a:pt x="4" y="400"/>
                    <a:pt x="6" y="400"/>
                    <a:pt x="9" y="400"/>
                  </a:cubicBezTo>
                  <a:cubicBezTo>
                    <a:pt x="59" y="400"/>
                    <a:pt x="59" y="400"/>
                    <a:pt x="59" y="400"/>
                  </a:cubicBezTo>
                  <a:cubicBezTo>
                    <a:pt x="61" y="400"/>
                    <a:pt x="63" y="400"/>
                    <a:pt x="65" y="398"/>
                  </a:cubicBezTo>
                  <a:cubicBezTo>
                    <a:pt x="66" y="397"/>
                    <a:pt x="67" y="395"/>
                    <a:pt x="67" y="39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6"/>
                    <a:pt x="66" y="4"/>
                    <a:pt x="65" y="2"/>
                  </a:cubicBezTo>
                  <a:close/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tx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7A95E345-4913-4D37-AFB5-503061B01E0A}"/>
              </a:ext>
            </a:extLst>
          </p:cNvPr>
          <p:cNvSpPr/>
          <p:nvPr/>
        </p:nvSpPr>
        <p:spPr>
          <a:xfrm>
            <a:off x="10474686" y="218321"/>
            <a:ext cx="10230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KWANTITATIEF</a:t>
            </a:r>
            <a:endParaRPr lang="en-US" b="1" dirty="0">
              <a:solidFill>
                <a:srgbClr val="3C003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534D984-8E7A-4EEF-966E-1BB7EA0483BD}"/>
              </a:ext>
            </a:extLst>
          </p:cNvPr>
          <p:cNvSpPr/>
          <p:nvPr/>
        </p:nvSpPr>
        <p:spPr>
          <a:xfrm>
            <a:off x="10526783" y="1194707"/>
            <a:ext cx="9252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3C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KWALITATIEF</a:t>
            </a:r>
            <a:endParaRPr lang="en-US" b="1" dirty="0">
              <a:solidFill>
                <a:srgbClr val="3C003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666666"/>
      </a:dk1>
      <a:lt1>
        <a:srgbClr val="FFFFFF"/>
      </a:lt1>
      <a:dk2>
        <a:srgbClr val="F2F2F2"/>
      </a:dk2>
      <a:lt2>
        <a:srgbClr val="BFBFBF"/>
      </a:lt2>
      <a:accent1>
        <a:srgbClr val="FABECE"/>
      </a:accent1>
      <a:accent2>
        <a:srgbClr val="F47898"/>
      </a:accent2>
      <a:accent3>
        <a:srgbClr val="EF3D6C"/>
      </a:accent3>
      <a:accent4>
        <a:srgbClr val="D31145"/>
      </a:accent4>
      <a:accent5>
        <a:srgbClr val="AA0E37"/>
      </a:accent5>
      <a:accent6>
        <a:srgbClr val="6D0923"/>
      </a:accent6>
      <a:hlink>
        <a:srgbClr val="0C0C0C"/>
      </a:hlink>
      <a:folHlink>
        <a:srgbClr val="0C0C0C"/>
      </a:folHlink>
    </a:clrScheme>
    <a:fontScheme name="Test">
      <a:majorFont>
        <a:latin typeface="Source Sans Pro ExtraLight"/>
        <a:ea typeface=""/>
        <a:cs typeface=""/>
      </a:majorFont>
      <a:minorFont>
        <a:latin typeface="Source Sans Pro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B20950B03A164F805AF9E5CFC4C7A5" ma:contentTypeVersion="10" ma:contentTypeDescription="Create a new document." ma:contentTypeScope="" ma:versionID="50b0dabdc3651550ef2d8ba918b65c93">
  <xsd:schema xmlns:xsd="http://www.w3.org/2001/XMLSchema" xmlns:xs="http://www.w3.org/2001/XMLSchema" xmlns:p="http://schemas.microsoft.com/office/2006/metadata/properties" xmlns:ns2="5916336a-fefd-4fdd-aaf6-7232496aecff" xmlns:ns3="0102c1ac-4ba3-466a-a5a0-33d793af3f38" targetNamespace="http://schemas.microsoft.com/office/2006/metadata/properties" ma:root="true" ma:fieldsID="23aed2a49195b0e2f57da3604fb349a3" ns2:_="" ns3:_="">
    <xsd:import namespace="5916336a-fefd-4fdd-aaf6-7232496aecff"/>
    <xsd:import namespace="0102c1ac-4ba3-466a-a5a0-33d793af3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6336a-fefd-4fdd-aaf6-7232496aec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2c1ac-4ba3-466a-a5a0-33d793af3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A81E75-D25F-4313-9A72-8C85AF02C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16336a-fefd-4fdd-aaf6-7232496aecff"/>
    <ds:schemaRef ds:uri="0102c1ac-4ba3-466a-a5a0-33d793af3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4CF1F4-6095-490E-A3F1-5F50210462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80CE75-3CD7-46A6-9B69-8141DB40973D}">
  <ds:schemaRefs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0102c1ac-4ba3-466a-a5a0-33d793af3f38"/>
    <ds:schemaRef ds:uri="5916336a-fefd-4fdd-aaf6-7232496aecf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22202</TotalTime>
  <Words>957</Words>
  <Application>Microsoft Office PowerPoint</Application>
  <PresentationFormat>Widescreen</PresentationFormat>
  <Paragraphs>149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Source Sans Pro ExtraLight</vt:lpstr>
      <vt:lpstr>Source Sans Pro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Presentatie-CRO-Wouter-WWVD2019</dc:title>
  <dc:creator>Wouter Wensing</dc:creator>
  <cp:lastModifiedBy>Wouter Wensing</cp:lastModifiedBy>
  <cp:revision>726</cp:revision>
  <dcterms:created xsi:type="dcterms:W3CDTF">2017-12-13T15:45:02Z</dcterms:created>
  <dcterms:modified xsi:type="dcterms:W3CDTF">2019-09-25T15:40:44Z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0x010100F0B20950B03A164F805AF9E5CFC4C7A5</vt:lpwstr>
  </property>
</Properties>
</file>