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772191"/>
          <c:y val="0.313662"/>
          <c:w val="0.984556"/>
          <c:h val="0.67383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F5400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Didn't know</c:v>
                </c:pt>
                <c:pt idx="1">
                  <c:v>Multiple systems</c:v>
                </c:pt>
                <c:pt idx="2">
                  <c:v>Dedicated system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140.000000</c:v>
                </c:pt>
                <c:pt idx="1">
                  <c:v>320.000000</c:v>
                </c:pt>
                <c:pt idx="2">
                  <c:v>26.000000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7661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8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772191"/>
          <c:y val="0.313662"/>
          <c:w val="0.984556"/>
          <c:h val="0.67383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Too busy</c:v>
                </c:pt>
                <c:pt idx="1">
                  <c:v>Not a requirement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304.000000</c:v>
                </c:pt>
                <c:pt idx="1">
                  <c:v>182.000000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2607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8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"/>
          <p:cNvSpPr txBox="1"/>
          <p:nvPr>
            <p:ph type="body" sz="quarter" idx="13"/>
          </p:nvPr>
        </p:nvSpPr>
        <p:spPr>
          <a:xfrm>
            <a:off x="5762624" y="2127249"/>
            <a:ext cx="11787189" cy="551658"/>
          </a:xfrm>
          <a:prstGeom prst="rect">
            <a:avLst/>
          </a:prstGeom>
        </p:spPr>
        <p:txBody>
          <a:bodyPr lIns="53578" tIns="53578" rIns="53578" bIns="53578"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SzTx/>
              <a:buNone/>
              <a:defRPr cap="all" spc="150" sz="30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5762624" y="3335237"/>
            <a:ext cx="12858752" cy="763490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l" defTabSz="821531">
              <a:lnSpc>
                <a:spcPct val="80000"/>
              </a:lnSpc>
              <a:spcBef>
                <a:spcPts val="3900"/>
              </a:spcBef>
              <a:defRPr cap="all" sz="80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half" idx="1"/>
          </p:nvPr>
        </p:nvSpPr>
        <p:spPr>
          <a:xfrm>
            <a:off x="5762624" y="4607718"/>
            <a:ext cx="12858752" cy="6442771"/>
          </a:xfrm>
          <a:prstGeom prst="rect">
            <a:avLst/>
          </a:prstGeom>
        </p:spPr>
        <p:txBody>
          <a:bodyPr lIns="53578" tIns="53578" rIns="53578" bIns="53578" anchor="t"/>
          <a:lstStyle>
            <a:lvl1pPr marL="575235" indent="-575235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19735" indent="-575235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64235" indent="-575235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08735" indent="-575235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53235" indent="-575235" defTabSz="821531">
              <a:spcBef>
                <a:spcPts val="3900"/>
              </a:spcBef>
              <a:buClr>
                <a:srgbClr val="34A5DA"/>
              </a:buClr>
              <a:buSzPct val="104999"/>
              <a:buFont typeface="Avenir Next"/>
              <a:buChar char="▸"/>
              <a:defRPr sz="4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8130625" y="2169913"/>
            <a:ext cx="485602" cy="551658"/>
          </a:xfrm>
          <a:prstGeom prst="rect">
            <a:avLst/>
          </a:prstGeom>
        </p:spPr>
        <p:txBody>
          <a:bodyPr lIns="53578" tIns="53578" rIns="53578" bIns="53578"/>
          <a:lstStyle>
            <a:lvl1pPr algn="r" defTabSz="821531">
              <a:lnSpc>
                <a:spcPct val="80000"/>
              </a:lnSpc>
              <a:defRPr sz="30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1778000" y="7073900"/>
            <a:ext cx="20828000" cy="49861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/>
          <p:nvPr>
            <p:ph type="title"/>
          </p:nvPr>
        </p:nvSpPr>
        <p:spPr>
          <a:xfrm>
            <a:off x="7369967" y="8083599"/>
            <a:ext cx="9644065" cy="2139778"/>
          </a:xfrm>
          <a:prstGeom prst="rect">
            <a:avLst/>
          </a:prstGeom>
        </p:spPr>
        <p:txBody>
          <a:bodyPr lIns="40183" tIns="40183" rIns="40183" bIns="40183" anchor="t"/>
          <a:lstStyle>
            <a:lvl1pPr algn="l" defTabSz="821531">
              <a:lnSpc>
                <a:spcPct val="80000"/>
              </a:lnSpc>
              <a:defRPr cap="all" sz="232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quarter" idx="1"/>
          </p:nvPr>
        </p:nvSpPr>
        <p:spPr>
          <a:xfrm>
            <a:off x="7369967" y="6375796"/>
            <a:ext cx="9644065" cy="1426519"/>
          </a:xfrm>
          <a:prstGeom prst="rect">
            <a:avLst/>
          </a:prstGeom>
        </p:spPr>
        <p:txBody>
          <a:bodyPr lIns="40183" tIns="40183" rIns="40183" bIns="40183" anchor="b"/>
          <a:lstStyle>
            <a:lvl1pPr marL="0" indent="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0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0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0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0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0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16581924" y="3341935"/>
            <a:ext cx="434430" cy="486768"/>
          </a:xfrm>
          <a:prstGeom prst="rect">
            <a:avLst/>
          </a:prstGeom>
        </p:spPr>
        <p:txBody>
          <a:bodyPr lIns="40183" tIns="40183" rIns="40183" bIns="40183"/>
          <a:lstStyle>
            <a:lvl1pPr algn="r" defTabSz="821531">
              <a:lnSpc>
                <a:spcPct val="80000"/>
              </a:lnSpc>
              <a:defRPr sz="28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xfrm>
            <a:off x="5762624" y="8492132"/>
            <a:ext cx="12858752" cy="285303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l" defTabSz="821531">
              <a:lnSpc>
                <a:spcPct val="80000"/>
              </a:lnSpc>
              <a:defRPr cap="all" sz="236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sz="quarter" idx="1"/>
          </p:nvPr>
        </p:nvSpPr>
        <p:spPr>
          <a:xfrm>
            <a:off x="5762624" y="6215062"/>
            <a:ext cx="12858752" cy="1902025"/>
          </a:xfrm>
          <a:prstGeom prst="rect">
            <a:avLst/>
          </a:prstGeom>
        </p:spPr>
        <p:txBody>
          <a:bodyPr lIns="53578" tIns="53578" rIns="53578" bIns="53578" anchor="b"/>
          <a:lstStyle>
            <a:lvl1pPr marL="0" indent="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2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2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2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2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 defTabSz="821531">
              <a:lnSpc>
                <a:spcPct val="80000"/>
              </a:lnSpc>
              <a:spcBef>
                <a:spcPts val="3200"/>
              </a:spcBef>
              <a:buSzTx/>
              <a:buNone/>
              <a:defRPr cap="all" sz="72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8138871" y="2169913"/>
            <a:ext cx="485602" cy="551658"/>
          </a:xfrm>
          <a:prstGeom prst="rect">
            <a:avLst/>
          </a:prstGeom>
        </p:spPr>
        <p:txBody>
          <a:bodyPr lIns="53578" tIns="53578" rIns="53578" bIns="53578"/>
          <a:lstStyle>
            <a:lvl1pPr algn="r" defTabSz="821531">
              <a:lnSpc>
                <a:spcPct val="80000"/>
              </a:lnSpc>
              <a:defRPr sz="30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063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508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953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buidingblocks.jpg" descr="buidingblocks.jpg"/>
          <p:cNvPicPr>
            <a:picLocks noChangeAspect="1"/>
          </p:cNvPicPr>
          <p:nvPr/>
        </p:nvPicPr>
        <p:blipFill>
          <a:blip r:embed="rId2">
            <a:alphaModFix amt="69630"/>
            <a:extLst/>
          </a:blip>
          <a:stretch>
            <a:fillRect/>
          </a:stretch>
        </p:blipFill>
        <p:spPr>
          <a:xfrm>
            <a:off x="-202988" y="-15943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USING YOUR CRO EXPERIENCE FOR TRUE ORGANISATIONAL TRANSFORMATION"/>
          <p:cNvSpPr txBox="1"/>
          <p:nvPr>
            <p:ph type="title"/>
          </p:nvPr>
        </p:nvSpPr>
        <p:spPr>
          <a:xfrm>
            <a:off x="250824" y="6067357"/>
            <a:ext cx="20536001" cy="7619938"/>
          </a:xfrm>
          <a:prstGeom prst="rect">
            <a:avLst/>
          </a:prstGeom>
        </p:spPr>
        <p:txBody>
          <a:bodyPr/>
          <a:lstStyle/>
          <a:p>
            <a:pPr defTabSz="361473">
              <a:spcBef>
                <a:spcPts val="1700"/>
              </a:spcBef>
              <a:defRPr sz="13112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latin typeface="Futura"/>
                <a:ea typeface="Futura"/>
                <a:cs typeface="Futura"/>
                <a:sym typeface="Futura"/>
              </a:rPr>
              <a:t>USING YOUR CRO EXPERIENCE FOR TRUE ORGANISATIONAL</a:t>
            </a:r>
            <a:r>
              <a:t> TRANSFORMATION</a:t>
            </a:r>
          </a:p>
        </p:txBody>
      </p:sp>
      <p:pic>
        <p:nvPicPr>
          <p:cNvPr id="167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99490" y="103593"/>
            <a:ext cx="1430643" cy="244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ddma.png" descr="ddm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82582" y="298499"/>
            <a:ext cx="3937001" cy="205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uNNING   20 experiments a year ? 50 Experiments a YEAR?…"/>
          <p:cNvSpPr txBox="1"/>
          <p:nvPr/>
        </p:nvSpPr>
        <p:spPr>
          <a:xfrm>
            <a:off x="564601" y="2282757"/>
            <a:ext cx="22246353" cy="704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/>
          <a:p>
            <a:pPr algn="l" defTabSz="443626">
              <a:lnSpc>
                <a:spcPct val="80000"/>
              </a:lnSpc>
              <a:spcBef>
                <a:spcPts val="2100"/>
              </a:spcBef>
              <a:defRPr b="0" cap="all" sz="783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RuNNING </a:t>
            </a:r>
            <a:br/>
            <a:br/>
            <a:r>
              <a:t>20 experiments a year ?</a:t>
            </a:r>
            <a:br/>
            <a:r>
              <a:t>50 Experiments a YEAR?</a:t>
            </a:r>
          </a:p>
          <a:p>
            <a:pPr algn="l" defTabSz="443626">
              <a:lnSpc>
                <a:spcPct val="80000"/>
              </a:lnSpc>
              <a:spcBef>
                <a:spcPts val="2100"/>
              </a:spcBef>
              <a:defRPr b="0" cap="all" sz="783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500 experiments a year?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EXPERIMENTATION IS SEEN AS A “BUSINESS AS USUAL” ACTIVITY and is done by all parts of the organisation"/>
          <p:cNvSpPr txBox="1"/>
          <p:nvPr/>
        </p:nvSpPr>
        <p:spPr>
          <a:xfrm>
            <a:off x="250824" y="6943657"/>
            <a:ext cx="20301845" cy="704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/>
          <a:p>
            <a:pPr algn="l" defTabSz="599717">
              <a:lnSpc>
                <a:spcPct val="80000"/>
              </a:lnSpc>
              <a:spcBef>
                <a:spcPts val="2800"/>
              </a:spcBef>
              <a:defRPr b="0" cap="all" sz="1058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EXPERIMENTATION IS SEEN AS A “</a:t>
            </a:r>
            <a:r>
              <a:rPr u="sng"/>
              <a:t>BUSINESS AS USUAL</a:t>
            </a:r>
            <a:r>
              <a:t>” ACTIVITY and is done by all parts of the organisation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uper-business.jpg" descr="super-business.jpg"/>
          <p:cNvPicPr>
            <a:picLocks noChangeAspect="1"/>
          </p:cNvPicPr>
          <p:nvPr/>
        </p:nvPicPr>
        <p:blipFill>
          <a:blip r:embed="rId2">
            <a:alphaModFix amt="62392"/>
            <a:extLst/>
          </a:blip>
          <a:stretch>
            <a:fillRect/>
          </a:stretch>
        </p:blipFill>
        <p:spPr>
          <a:xfrm>
            <a:off x="-85039" y="-80467"/>
            <a:ext cx="24554078" cy="14463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OPTIMIZERS ARE VALUED AS ADVISORS &amp; LEADERS. NOT A SMALL PART IN A MARKETING MACHINE"/>
          <p:cNvSpPr txBox="1"/>
          <p:nvPr/>
        </p:nvSpPr>
        <p:spPr>
          <a:xfrm>
            <a:off x="403224" y="6410257"/>
            <a:ext cx="20301845" cy="704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681870">
              <a:lnSpc>
                <a:spcPct val="80000"/>
              </a:lnSpc>
              <a:spcBef>
                <a:spcPts val="3200"/>
              </a:spcBef>
              <a:defRPr b="0" cap="all" sz="1203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OPTIMIZERS ARE VALUED AS ADVISORS &amp; LEADERS. NOT A SMALL PART IN A MARKETING MACHINE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upport.jpg" descr="support.jpg"/>
          <p:cNvPicPr>
            <a:picLocks noChangeAspect="1"/>
          </p:cNvPicPr>
          <p:nvPr/>
        </p:nvPicPr>
        <p:blipFill>
          <a:blip r:embed="rId2">
            <a:alphaModFix amt="53860"/>
            <a:extLst/>
          </a:blip>
          <a:stretch>
            <a:fillRect/>
          </a:stretch>
        </p:blipFill>
        <p:spPr>
          <a:xfrm>
            <a:off x="-10023773" y="-106760"/>
            <a:ext cx="36641984" cy="1409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MORE RESOURCE &amp; SUPPORT FROM ALL PARTS OF THE ORGANISATION"/>
          <p:cNvSpPr txBox="1"/>
          <p:nvPr/>
        </p:nvSpPr>
        <p:spPr>
          <a:xfrm>
            <a:off x="250824" y="7959657"/>
            <a:ext cx="20301845" cy="704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698301">
              <a:lnSpc>
                <a:spcPct val="80000"/>
              </a:lnSpc>
              <a:spcBef>
                <a:spcPts val="3300"/>
              </a:spcBef>
              <a:defRPr b="0" cap="all" sz="1232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MORE RESOURCE &amp; SUPPORT FROM ALL PARTS OF THE ORGANISATION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WHAT A CRO WANTS"/>
          <p:cNvSpPr txBox="1"/>
          <p:nvPr>
            <p:ph type="title"/>
          </p:nvPr>
        </p:nvSpPr>
        <p:spPr>
          <a:xfrm>
            <a:off x="5762624" y="1044071"/>
            <a:ext cx="12858752" cy="1430335"/>
          </a:xfrm>
          <a:prstGeom prst="rect">
            <a:avLst/>
          </a:prstGeom>
        </p:spPr>
        <p:txBody>
          <a:bodyPr/>
          <a:lstStyle>
            <a:lvl1pPr algn="ctr">
              <a:defRPr sz="10000">
                <a:solidFill>
                  <a:srgbClr val="FFFFFF"/>
                </a:solidFill>
              </a:defRPr>
            </a:lvl1pPr>
          </a:lstStyle>
          <a:p>
            <a:pPr/>
            <a:r>
              <a:t>WHAT A CRO WANTS</a:t>
            </a:r>
          </a:p>
        </p:txBody>
      </p:sp>
      <p:sp>
        <p:nvSpPr>
          <p:cNvPr id="230" name="REALITY"/>
          <p:cNvSpPr txBox="1"/>
          <p:nvPr/>
        </p:nvSpPr>
        <p:spPr>
          <a:xfrm>
            <a:off x="5762624" y="6142833"/>
            <a:ext cx="12858752" cy="143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defTabSz="821531">
              <a:lnSpc>
                <a:spcPct val="80000"/>
              </a:lnSpc>
              <a:spcBef>
                <a:spcPts val="3900"/>
              </a:spcBef>
              <a:defRPr b="0" cap="all" sz="100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REALITY</a:t>
            </a:r>
          </a:p>
        </p:txBody>
      </p:sp>
      <p:sp>
        <p:nvSpPr>
          <p:cNvPr id="231" name="CULTURE OF EXPERIMENTATION……YAY!!!"/>
          <p:cNvSpPr txBox="1"/>
          <p:nvPr/>
        </p:nvSpPr>
        <p:spPr>
          <a:xfrm>
            <a:off x="6983745" y="3905791"/>
            <a:ext cx="10416510" cy="80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CULTURE OF EXPERIMENTATION……YAY!!!</a:t>
            </a:r>
          </a:p>
        </p:txBody>
      </p:sp>
      <p:sp>
        <p:nvSpPr>
          <p:cNvPr id="232" name="RELEGATED TO BEING A SILO IN THE ORG…"/>
          <p:cNvSpPr txBox="1"/>
          <p:nvPr/>
        </p:nvSpPr>
        <p:spPr>
          <a:xfrm>
            <a:off x="7085345" y="8052003"/>
            <a:ext cx="10213310" cy="5044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RELEGATED TO BEING A SILO IN THE ORG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br/>
            <a:r>
              <a:t>NO TESTING CULTURE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THEY’RE A COST CENTER IN THE ORG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THEY’RE EXPENDABLE</a:t>
            </a:r>
          </a:p>
        </p:txBody>
      </p:sp>
      <p:pic>
        <p:nvPicPr>
          <p:cNvPr id="233" name="4136760-article-what-is-maslows-hierarchy-of-needs-5a97179aeb97de003668392e.png" descr="4136760-article-what-is-maslows-hierarchy-of-needs-5a97179aeb97de003668392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267" y="-617823"/>
            <a:ext cx="21894068" cy="1459604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"/>
          <p:cNvSpPr/>
          <p:nvPr/>
        </p:nvSpPr>
        <p:spPr>
          <a:xfrm>
            <a:off x="-635000" y="13055600"/>
            <a:ext cx="3039865" cy="1430334"/>
          </a:xfrm>
          <a:prstGeom prst="rect">
            <a:avLst/>
          </a:prstGeom>
          <a:solidFill>
            <a:srgbClr val="D6D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5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WHAT A CRO WANTS"/>
          <p:cNvSpPr txBox="1"/>
          <p:nvPr>
            <p:ph type="title"/>
          </p:nvPr>
        </p:nvSpPr>
        <p:spPr>
          <a:xfrm>
            <a:off x="5762624" y="1044071"/>
            <a:ext cx="12858752" cy="1430335"/>
          </a:xfrm>
          <a:prstGeom prst="rect">
            <a:avLst/>
          </a:prstGeom>
        </p:spPr>
        <p:txBody>
          <a:bodyPr/>
          <a:lstStyle>
            <a:lvl1pPr algn="ctr">
              <a:defRPr sz="10000">
                <a:solidFill>
                  <a:srgbClr val="FFFFFF"/>
                </a:solidFill>
              </a:defRPr>
            </a:lvl1pPr>
          </a:lstStyle>
          <a:p>
            <a:pPr/>
            <a:r>
              <a:t>WHAT A CRO WANTS</a:t>
            </a:r>
          </a:p>
        </p:txBody>
      </p:sp>
      <p:sp>
        <p:nvSpPr>
          <p:cNvPr id="238" name="REALITY"/>
          <p:cNvSpPr txBox="1"/>
          <p:nvPr/>
        </p:nvSpPr>
        <p:spPr>
          <a:xfrm>
            <a:off x="5762624" y="6142833"/>
            <a:ext cx="12858752" cy="143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defTabSz="821531">
              <a:lnSpc>
                <a:spcPct val="80000"/>
              </a:lnSpc>
              <a:spcBef>
                <a:spcPts val="3900"/>
              </a:spcBef>
              <a:defRPr b="0" cap="all" sz="100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REALITY</a:t>
            </a:r>
          </a:p>
        </p:txBody>
      </p:sp>
      <p:sp>
        <p:nvSpPr>
          <p:cNvPr id="239" name="CULTURE OF EXPERIMENTATION……YAY!!!"/>
          <p:cNvSpPr txBox="1"/>
          <p:nvPr/>
        </p:nvSpPr>
        <p:spPr>
          <a:xfrm>
            <a:off x="6983745" y="3905791"/>
            <a:ext cx="10416510" cy="80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CULTURE OF EXPERIMENTATION……YAY!!!</a:t>
            </a:r>
          </a:p>
        </p:txBody>
      </p:sp>
      <p:sp>
        <p:nvSpPr>
          <p:cNvPr id="240" name="RELEGATED TO BEING A SILO IN THE ORG…"/>
          <p:cNvSpPr txBox="1"/>
          <p:nvPr/>
        </p:nvSpPr>
        <p:spPr>
          <a:xfrm>
            <a:off x="7085345" y="8052003"/>
            <a:ext cx="10213310" cy="5044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RELEGATED TO BEING A SILO IN THE ORG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br/>
            <a:r>
              <a:t>NO TESTING CULTURE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THEY’RE A COST CENTER IN THE ORG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THEY’RE EXPENDABLE</a:t>
            </a:r>
          </a:p>
        </p:txBody>
      </p:sp>
      <p:pic>
        <p:nvPicPr>
          <p:cNvPr id="241" name="4136760-article-what-is-maslows-hierarchy-of-needs-5a97179aeb97de003668392e.png" descr="4136760-article-what-is-maslows-hierarchy-of-needs-5a97179aeb97de003668392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267" y="-617823"/>
            <a:ext cx="21894068" cy="1459604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"/>
          <p:cNvSpPr/>
          <p:nvPr/>
        </p:nvSpPr>
        <p:spPr>
          <a:xfrm>
            <a:off x="787400" y="431800"/>
            <a:ext cx="5146477" cy="3082231"/>
          </a:xfrm>
          <a:prstGeom prst="rect">
            <a:avLst/>
          </a:prstGeom>
          <a:solidFill>
            <a:srgbClr val="AFE1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Rectangle"/>
          <p:cNvSpPr/>
          <p:nvPr/>
        </p:nvSpPr>
        <p:spPr>
          <a:xfrm>
            <a:off x="8940800" y="4083591"/>
            <a:ext cx="3919935" cy="805657"/>
          </a:xfrm>
          <a:prstGeom prst="rect">
            <a:avLst/>
          </a:prstGeom>
          <a:solidFill>
            <a:srgbClr val="5E94A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Rectangle"/>
          <p:cNvSpPr/>
          <p:nvPr/>
        </p:nvSpPr>
        <p:spPr>
          <a:xfrm>
            <a:off x="-635000" y="13055600"/>
            <a:ext cx="3039865" cy="1430334"/>
          </a:xfrm>
          <a:prstGeom prst="rect">
            <a:avLst/>
          </a:prstGeom>
          <a:solidFill>
            <a:srgbClr val="D6D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Rectangle"/>
          <p:cNvSpPr/>
          <p:nvPr/>
        </p:nvSpPr>
        <p:spPr>
          <a:xfrm>
            <a:off x="8153400" y="5168900"/>
            <a:ext cx="5494735" cy="1976145"/>
          </a:xfrm>
          <a:prstGeom prst="rect">
            <a:avLst/>
          </a:prstGeom>
          <a:solidFill>
            <a:srgbClr val="57B27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6" name="Rectangle"/>
          <p:cNvSpPr/>
          <p:nvPr/>
        </p:nvSpPr>
        <p:spPr>
          <a:xfrm>
            <a:off x="6832600" y="7620000"/>
            <a:ext cx="7936111" cy="1876624"/>
          </a:xfrm>
          <a:prstGeom prst="rect">
            <a:avLst/>
          </a:prstGeom>
          <a:solidFill>
            <a:srgbClr val="EDCD4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7" name="Rectangle"/>
          <p:cNvSpPr/>
          <p:nvPr/>
        </p:nvSpPr>
        <p:spPr>
          <a:xfrm>
            <a:off x="5867400" y="9939144"/>
            <a:ext cx="10340309" cy="1876624"/>
          </a:xfrm>
          <a:prstGeom prst="rect">
            <a:avLst/>
          </a:prstGeom>
          <a:solidFill>
            <a:srgbClr val="E998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8" name="Rectangle"/>
          <p:cNvSpPr/>
          <p:nvPr/>
        </p:nvSpPr>
        <p:spPr>
          <a:xfrm>
            <a:off x="5359400" y="12258288"/>
            <a:ext cx="10188774" cy="1430335"/>
          </a:xfrm>
          <a:prstGeom prst="rect">
            <a:avLst/>
          </a:prstGeom>
          <a:solidFill>
            <a:srgbClr val="CB572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9" name="ORGANISATIONAL READINESS"/>
          <p:cNvSpPr txBox="1"/>
          <p:nvPr/>
        </p:nvSpPr>
        <p:spPr>
          <a:xfrm>
            <a:off x="6562796" y="12634130"/>
            <a:ext cx="8675942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ORGANISATIONAL READINESS</a:t>
            </a:r>
          </a:p>
        </p:txBody>
      </p:sp>
      <p:sp>
        <p:nvSpPr>
          <p:cNvPr id="250" name="FOUNDATIONS - SKILLS"/>
          <p:cNvSpPr txBox="1"/>
          <p:nvPr/>
        </p:nvSpPr>
        <p:spPr>
          <a:xfrm>
            <a:off x="7493198" y="10485694"/>
            <a:ext cx="681513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FOUNDATIONS - SKILLS</a:t>
            </a:r>
          </a:p>
        </p:txBody>
      </p:sp>
      <p:sp>
        <p:nvSpPr>
          <p:cNvPr id="251" name="C.A.V.E The Framework"/>
          <p:cNvSpPr txBox="1"/>
          <p:nvPr/>
        </p:nvSpPr>
        <p:spPr>
          <a:xfrm>
            <a:off x="7940178" y="7729402"/>
            <a:ext cx="5921178" cy="146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C.A.V.E</a:t>
            </a:r>
            <a:br/>
            <a:r>
              <a:rPr b="0" i="1"/>
              <a:t>The Framework</a:t>
            </a:r>
          </a:p>
        </p:txBody>
      </p:sp>
      <p:sp>
        <p:nvSpPr>
          <p:cNvPr id="252" name="Culture of Exp"/>
          <p:cNvSpPr txBox="1"/>
          <p:nvPr/>
        </p:nvSpPr>
        <p:spPr>
          <a:xfrm>
            <a:off x="7940178" y="4094657"/>
            <a:ext cx="592117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Culture of Exp</a:t>
            </a:r>
          </a:p>
        </p:txBody>
      </p:sp>
      <p:sp>
        <p:nvSpPr>
          <p:cNvPr id="253" name="What is this gap?"/>
          <p:cNvSpPr txBox="1"/>
          <p:nvPr/>
        </p:nvSpPr>
        <p:spPr>
          <a:xfrm>
            <a:off x="14969997" y="4637994"/>
            <a:ext cx="323240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What is this gap?</a:t>
            </a:r>
          </a:p>
        </p:txBody>
      </p:sp>
      <p:sp>
        <p:nvSpPr>
          <p:cNvPr id="254" name="Arrow 7"/>
          <p:cNvSpPr/>
          <p:nvPr/>
        </p:nvSpPr>
        <p:spPr>
          <a:xfrm>
            <a:off x="13570064" y="4772233"/>
            <a:ext cx="1305600" cy="1670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21600"/>
                </a:moveTo>
                <a:lnTo>
                  <a:pt x="0" y="13782"/>
                </a:lnTo>
                <a:lnTo>
                  <a:pt x="4127" y="13782"/>
                </a:lnTo>
                <a:cubicBezTo>
                  <a:pt x="4127" y="13740"/>
                  <a:pt x="4125" y="13696"/>
                  <a:pt x="4125" y="13654"/>
                </a:cubicBezTo>
                <a:cubicBezTo>
                  <a:pt x="4125" y="6113"/>
                  <a:pt x="11948" y="0"/>
                  <a:pt x="21598" y="0"/>
                </a:cubicBezTo>
                <a:cubicBezTo>
                  <a:pt x="21598" y="0"/>
                  <a:pt x="21600" y="0"/>
                  <a:pt x="21600" y="0"/>
                </a:cubicBezTo>
                <a:lnTo>
                  <a:pt x="21600" y="5044"/>
                </a:lnTo>
                <a:cubicBezTo>
                  <a:pt x="21600" y="5044"/>
                  <a:pt x="21598" y="5044"/>
                  <a:pt x="21598" y="5044"/>
                </a:cubicBezTo>
                <a:cubicBezTo>
                  <a:pt x="15512" y="5044"/>
                  <a:pt x="10578" y="8898"/>
                  <a:pt x="10578" y="13654"/>
                </a:cubicBezTo>
                <a:cubicBezTo>
                  <a:pt x="10578" y="13697"/>
                  <a:pt x="10582" y="13740"/>
                  <a:pt x="10582" y="13782"/>
                </a:cubicBezTo>
                <a:lnTo>
                  <a:pt x="14736" y="13782"/>
                </a:lnTo>
                <a:lnTo>
                  <a:pt x="7367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5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HE FRAMEWORK"/>
          <p:cNvSpPr txBox="1"/>
          <p:nvPr/>
        </p:nvSpPr>
        <p:spPr>
          <a:xfrm>
            <a:off x="358444" y="10491233"/>
            <a:ext cx="20301845" cy="2646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821531">
              <a:lnSpc>
                <a:spcPct val="80000"/>
              </a:lnSpc>
              <a:spcBef>
                <a:spcPts val="3900"/>
              </a:spcBef>
              <a:defRPr b="0" cap="all" sz="145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THE FRAMEWORK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Circle"/>
          <p:cNvSpPr/>
          <p:nvPr/>
        </p:nvSpPr>
        <p:spPr>
          <a:xfrm>
            <a:off x="6970960" y="2386260"/>
            <a:ext cx="5895480" cy="5895480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9414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Circle"/>
          <p:cNvSpPr/>
          <p:nvPr/>
        </p:nvSpPr>
        <p:spPr>
          <a:xfrm>
            <a:off x="11517560" y="2386260"/>
            <a:ext cx="5895480" cy="5895480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  <a:alpha val="8543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Circle"/>
          <p:cNvSpPr/>
          <p:nvPr/>
        </p:nvSpPr>
        <p:spPr>
          <a:xfrm>
            <a:off x="7148760" y="5434260"/>
            <a:ext cx="5895480" cy="5895480"/>
          </a:xfrm>
          <a:prstGeom prst="ellipse">
            <a:avLst/>
          </a:prstGeom>
          <a:solidFill>
            <a:schemeClr val="accent5">
              <a:hueOff val="-152896"/>
              <a:lumOff val="12368"/>
              <a:alpha val="779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Circle"/>
          <p:cNvSpPr/>
          <p:nvPr/>
        </p:nvSpPr>
        <p:spPr>
          <a:xfrm>
            <a:off x="11517560" y="5434260"/>
            <a:ext cx="5895480" cy="5895480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  <a:alpha val="7105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6" name="C"/>
          <p:cNvSpPr txBox="1"/>
          <p:nvPr/>
        </p:nvSpPr>
        <p:spPr>
          <a:xfrm>
            <a:off x="9579228" y="3732151"/>
            <a:ext cx="67894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C</a:t>
            </a:r>
          </a:p>
        </p:txBody>
      </p:sp>
      <p:sp>
        <p:nvSpPr>
          <p:cNvPr id="267" name="A"/>
          <p:cNvSpPr txBox="1"/>
          <p:nvPr/>
        </p:nvSpPr>
        <p:spPr>
          <a:xfrm>
            <a:off x="14147165" y="3732151"/>
            <a:ext cx="63627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A</a:t>
            </a:r>
          </a:p>
        </p:txBody>
      </p:sp>
      <p:sp>
        <p:nvSpPr>
          <p:cNvPr id="268" name="V"/>
          <p:cNvSpPr txBox="1"/>
          <p:nvPr/>
        </p:nvSpPr>
        <p:spPr>
          <a:xfrm>
            <a:off x="9621520" y="9040751"/>
            <a:ext cx="59436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V</a:t>
            </a:r>
          </a:p>
        </p:txBody>
      </p:sp>
      <p:sp>
        <p:nvSpPr>
          <p:cNvPr id="269" name="E"/>
          <p:cNvSpPr txBox="1"/>
          <p:nvPr/>
        </p:nvSpPr>
        <p:spPr>
          <a:xfrm>
            <a:off x="14161262" y="9040751"/>
            <a:ext cx="60807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ircle"/>
          <p:cNvSpPr/>
          <p:nvPr/>
        </p:nvSpPr>
        <p:spPr>
          <a:xfrm>
            <a:off x="6970960" y="2386260"/>
            <a:ext cx="5895480" cy="5895480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9414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Circle"/>
          <p:cNvSpPr/>
          <p:nvPr/>
        </p:nvSpPr>
        <p:spPr>
          <a:xfrm>
            <a:off x="11517560" y="2386260"/>
            <a:ext cx="5895480" cy="5895480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  <a:alpha val="8543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Circle"/>
          <p:cNvSpPr/>
          <p:nvPr/>
        </p:nvSpPr>
        <p:spPr>
          <a:xfrm>
            <a:off x="7148760" y="5434260"/>
            <a:ext cx="5895480" cy="5895480"/>
          </a:xfrm>
          <a:prstGeom prst="ellipse">
            <a:avLst/>
          </a:prstGeom>
          <a:solidFill>
            <a:schemeClr val="accent5">
              <a:hueOff val="-152896"/>
              <a:lumOff val="12368"/>
              <a:alpha val="779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5" name="Circle"/>
          <p:cNvSpPr/>
          <p:nvPr/>
        </p:nvSpPr>
        <p:spPr>
          <a:xfrm>
            <a:off x="11517560" y="5434260"/>
            <a:ext cx="5895480" cy="5895480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  <a:alpha val="7105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6" name="COLLABORATE"/>
          <p:cNvSpPr txBox="1"/>
          <p:nvPr/>
        </p:nvSpPr>
        <p:spPr>
          <a:xfrm>
            <a:off x="7733855" y="3850038"/>
            <a:ext cx="436969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COLLABORATE</a:t>
            </a:r>
          </a:p>
        </p:txBody>
      </p:sp>
      <p:sp>
        <p:nvSpPr>
          <p:cNvPr id="277" name="A"/>
          <p:cNvSpPr txBox="1"/>
          <p:nvPr/>
        </p:nvSpPr>
        <p:spPr>
          <a:xfrm>
            <a:off x="14147165" y="3732151"/>
            <a:ext cx="63627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A</a:t>
            </a:r>
          </a:p>
        </p:txBody>
      </p:sp>
      <p:sp>
        <p:nvSpPr>
          <p:cNvPr id="278" name="V"/>
          <p:cNvSpPr txBox="1"/>
          <p:nvPr/>
        </p:nvSpPr>
        <p:spPr>
          <a:xfrm>
            <a:off x="9621520" y="9040751"/>
            <a:ext cx="59436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V</a:t>
            </a:r>
          </a:p>
        </p:txBody>
      </p:sp>
      <p:sp>
        <p:nvSpPr>
          <p:cNvPr id="279" name="E"/>
          <p:cNvSpPr txBox="1"/>
          <p:nvPr/>
        </p:nvSpPr>
        <p:spPr>
          <a:xfrm>
            <a:off x="14161262" y="9040751"/>
            <a:ext cx="60807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UT..  We send out newsletters…"/>
          <p:cNvSpPr txBox="1"/>
          <p:nvPr>
            <p:ph type="title"/>
          </p:nvPr>
        </p:nvSpPr>
        <p:spPr>
          <a:xfrm>
            <a:off x="1379288" y="1457257"/>
            <a:ext cx="21625424" cy="13063971"/>
          </a:xfrm>
          <a:prstGeom prst="rect">
            <a:avLst/>
          </a:prstGeom>
        </p:spPr>
        <p:txBody>
          <a:bodyPr/>
          <a:lstStyle/>
          <a:p>
            <a:pPr algn="ctr">
              <a:defRPr sz="10000">
                <a:solidFill>
                  <a:srgbClr val="FFFFFF"/>
                </a:solidFill>
              </a:defRPr>
            </a:pPr>
            <a:r>
              <a:t>BUT..</a:t>
            </a:r>
            <a:br/>
            <a:br/>
            <a:r>
              <a:t>We send out newsletters</a:t>
            </a:r>
          </a:p>
          <a:p>
            <a:pPr algn="ctr">
              <a:lnSpc>
                <a:spcPct val="70000"/>
              </a:lnSpc>
              <a:defRPr sz="10000">
                <a:solidFill>
                  <a:srgbClr val="FFFFFF"/>
                </a:solidFill>
              </a:defRPr>
            </a:pPr>
            <a:r>
              <a:t>We SEND OUR RESULTS IN EMAILS</a:t>
            </a:r>
          </a:p>
          <a:p>
            <a:pPr algn="ctr">
              <a:lnSpc>
                <a:spcPct val="70000"/>
              </a:lnSpc>
              <a:defRPr sz="10000">
                <a:solidFill>
                  <a:srgbClr val="FFFFFF"/>
                </a:solidFill>
              </a:defRPr>
            </a:pPr>
            <a:r>
              <a:t>WE ASK PEOPLE FOR THEIR iDEAS</a:t>
            </a:r>
          </a:p>
          <a:p>
            <a:pPr algn="ctr">
              <a:lnSpc>
                <a:spcPct val="70000"/>
              </a:lnSpc>
              <a:defRPr sz="10000">
                <a:solidFill>
                  <a:srgbClr val="FFFFFF"/>
                </a:solidFill>
              </a:defRPr>
            </a:pPr>
            <a:r>
              <a:t>We GIVE OUT PRESENTATIONS</a:t>
            </a:r>
          </a:p>
        </p:txBody>
      </p:sp>
      <p:pic>
        <p:nvPicPr>
          <p:cNvPr id="282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i!…"/>
          <p:cNvSpPr txBox="1"/>
          <p:nvPr/>
        </p:nvSpPr>
        <p:spPr>
          <a:xfrm>
            <a:off x="11664496" y="649716"/>
            <a:ext cx="8914880" cy="490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 defTabSz="821531">
              <a:spcBef>
                <a:spcPts val="3300"/>
              </a:spcBef>
              <a:defRPr b="0" sz="148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Hi!</a:t>
            </a:r>
          </a:p>
          <a:p>
            <a:pPr algn="l" defTabSz="821531">
              <a:spcBef>
                <a:spcPts val="3300"/>
              </a:spcBef>
              <a:defRPr b="0" sz="148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I’m Manuel</a:t>
            </a:r>
          </a:p>
        </p:txBody>
      </p:sp>
      <p:sp>
        <p:nvSpPr>
          <p:cNvPr id="171" name="Founder, Effective Experiments"/>
          <p:cNvSpPr txBox="1"/>
          <p:nvPr/>
        </p:nvSpPr>
        <p:spPr>
          <a:xfrm>
            <a:off x="11721505" y="9198469"/>
            <a:ext cx="8434776" cy="907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6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Founder, Effective Experiments</a:t>
            </a:r>
          </a:p>
        </p:txBody>
      </p:sp>
      <p:sp>
        <p:nvSpPr>
          <p:cNvPr id="172" name="I               OPTIMISATION"/>
          <p:cNvSpPr txBox="1"/>
          <p:nvPr/>
        </p:nvSpPr>
        <p:spPr>
          <a:xfrm>
            <a:off x="11744487" y="6310880"/>
            <a:ext cx="6636024" cy="907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6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I               OPTIMISATION</a:t>
            </a:r>
          </a:p>
        </p:txBody>
      </p:sp>
      <p:pic>
        <p:nvPicPr>
          <p:cNvPr id="173" name="aceX8r5pi.png" descr="aceX8r5p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4027" y="6250792"/>
            <a:ext cx="1123566" cy="121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7+ Years CRO strategy + consulting"/>
          <p:cNvSpPr txBox="1"/>
          <p:nvPr/>
        </p:nvSpPr>
        <p:spPr>
          <a:xfrm>
            <a:off x="11685727" y="7974719"/>
            <a:ext cx="9604928" cy="907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6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7+ Years CRO strategy + consulting</a:t>
            </a:r>
          </a:p>
        </p:txBody>
      </p:sp>
      <p:sp>
        <p:nvSpPr>
          <p:cNvPr id="175" name="All-in-one platform for CRO workflow management, collaboration &amp; documentation"/>
          <p:cNvSpPr txBox="1"/>
          <p:nvPr/>
        </p:nvSpPr>
        <p:spPr>
          <a:xfrm>
            <a:off x="11681155" y="10213387"/>
            <a:ext cx="9614072" cy="1227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 defTabSz="821531">
              <a:lnSpc>
                <a:spcPct val="80000"/>
              </a:lnSpc>
              <a:spcBef>
                <a:spcPts val="3300"/>
              </a:spcBef>
              <a:defRPr b="0" sz="36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All-in-one platform for CRO workflow</a:t>
            </a:r>
            <a:br/>
            <a:r>
              <a:t>management, collaboration &amp; documentation</a:t>
            </a:r>
          </a:p>
        </p:txBody>
      </p:sp>
      <p:pic>
        <p:nvPicPr>
          <p:cNvPr id="176" name="Manuel2018.png" descr="Manuel2018.png"/>
          <p:cNvPicPr>
            <a:picLocks noChangeAspect="1"/>
          </p:cNvPicPr>
          <p:nvPr/>
        </p:nvPicPr>
        <p:blipFill>
          <a:blip r:embed="rId3">
            <a:extLst/>
          </a:blip>
          <a:srcRect l="0" t="0" r="15148" b="0"/>
          <a:stretch>
            <a:fillRect/>
          </a:stretch>
        </p:blipFill>
        <p:spPr>
          <a:xfrm>
            <a:off x="-1060649" y="-38646"/>
            <a:ext cx="11703795" cy="1379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eelogoplain.png" descr="eelogo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Podcast Host, Conversionations"/>
          <p:cNvSpPr txBox="1"/>
          <p:nvPr/>
        </p:nvSpPr>
        <p:spPr>
          <a:xfrm>
            <a:off x="11721505" y="11548346"/>
            <a:ext cx="8534674" cy="907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6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Podcast Host, Conversionations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HEY SEEM ENTHUSIASTIC…….BUT…."/>
          <p:cNvSpPr txBox="1"/>
          <p:nvPr>
            <p:ph type="title"/>
          </p:nvPr>
        </p:nvSpPr>
        <p:spPr>
          <a:xfrm>
            <a:off x="1379288" y="6382625"/>
            <a:ext cx="21625424" cy="1306397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10000">
                <a:solidFill>
                  <a:srgbClr val="FFFFFF"/>
                </a:solidFill>
              </a:defRPr>
            </a:lvl1pPr>
          </a:lstStyle>
          <a:p>
            <a:pPr/>
            <a:r>
              <a:t>THEY SEEM ENTHUSIASTIC…….BUT….</a:t>
            </a:r>
          </a:p>
        </p:txBody>
      </p:sp>
      <p:pic>
        <p:nvPicPr>
          <p:cNvPr id="285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bored-employees-in-presentation-1940x900_29877.jpg" descr="bored-employees-in-presentation-1940x900_2987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3762" y="-118989"/>
            <a:ext cx="25534231" cy="11845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IIFM"/>
          <p:cNvSpPr txBox="1"/>
          <p:nvPr>
            <p:ph type="title"/>
          </p:nvPr>
        </p:nvSpPr>
        <p:spPr>
          <a:xfrm>
            <a:off x="3540322" y="3641657"/>
            <a:ext cx="17303356" cy="3613584"/>
          </a:xfrm>
          <a:prstGeom prst="rect">
            <a:avLst/>
          </a:prstGeom>
        </p:spPr>
        <p:txBody>
          <a:bodyPr/>
          <a:lstStyle>
            <a:lvl1pPr algn="ctr" defTabSz="328612">
              <a:lnSpc>
                <a:spcPct val="70000"/>
              </a:lnSpc>
              <a:spcBef>
                <a:spcPts val="1500"/>
              </a:spcBef>
              <a:defRPr sz="40000">
                <a:solidFill>
                  <a:srgbClr val="FFFFFF"/>
                </a:solidFill>
              </a:defRPr>
            </a:lvl1pPr>
          </a:lstStyle>
          <a:p>
            <a:pPr/>
            <a:r>
              <a:t>WIIFM</a:t>
            </a:r>
          </a:p>
        </p:txBody>
      </p:sp>
      <p:pic>
        <p:nvPicPr>
          <p:cNvPr id="29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What’s In It For Me?…"/>
          <p:cNvSpPr txBox="1"/>
          <p:nvPr/>
        </p:nvSpPr>
        <p:spPr>
          <a:xfrm>
            <a:off x="8866187" y="7502209"/>
            <a:ext cx="6651626" cy="4731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What’s In It For Me?</a:t>
            </a:r>
          </a:p>
          <a:p>
            <a:pPr>
              <a:defRPr sz="5000">
                <a:solidFill>
                  <a:srgbClr val="FFFFFF"/>
                </a:solidFill>
              </a:defRPr>
            </a:pPr>
          </a:p>
          <a:p>
            <a:pPr>
              <a:defRPr sz="5000">
                <a:solidFill>
                  <a:srgbClr val="FFFFFF"/>
                </a:solidFill>
              </a:defRPr>
            </a:pPr>
            <a:r>
              <a:t>EVERYONE HAS </a:t>
            </a:r>
            <a:br/>
            <a:r>
              <a:t>THEIR OWN KPIS</a:t>
            </a:r>
          </a:p>
          <a:p>
            <a:pPr>
              <a:defRPr sz="5000">
                <a:solidFill>
                  <a:srgbClr val="FFFFFF"/>
                </a:solidFill>
              </a:defRPr>
            </a:pPr>
            <a:r>
              <a:t>THEIR OWN AGENDA</a:t>
            </a:r>
          </a:p>
          <a:p>
            <a:pPr>
              <a:defRPr sz="5000">
                <a:solidFill>
                  <a:srgbClr val="FFFFFF"/>
                </a:solidFill>
              </a:defRPr>
            </a:pPr>
            <a:r>
              <a:t>THEIR OWN GOALS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7-Donner-un-feedback1.jpg" descr="7-Donner-un-feedback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83393" y="-356685"/>
            <a:ext cx="29350786" cy="12321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24-involve-me-and-i-will-understand-confucius.png" descr="24-involve-me-and-i-will-understand-confuciu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863" y="-2580"/>
            <a:ext cx="24469726" cy="1223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MAKE THEM PART OF YOUR WORLD"/>
          <p:cNvSpPr txBox="1"/>
          <p:nvPr>
            <p:ph type="title"/>
          </p:nvPr>
        </p:nvSpPr>
        <p:spPr>
          <a:xfrm>
            <a:off x="1792782" y="5038657"/>
            <a:ext cx="20798436" cy="12208606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5000">
                <a:solidFill>
                  <a:srgbClr val="FFFFFF"/>
                </a:solidFill>
              </a:defRPr>
            </a:lvl1pPr>
          </a:lstStyle>
          <a:p>
            <a:pPr/>
            <a:r>
              <a:t>MAKE THEM PART OF YOUR WORLD</a:t>
            </a:r>
          </a:p>
        </p:txBody>
      </p:sp>
      <p:pic>
        <p:nvPicPr>
          <p:cNvPr id="30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ENGAGE &amp; EDUCATE IN A PRACTICAL SETTING"/>
          <p:cNvSpPr txBox="1"/>
          <p:nvPr/>
        </p:nvSpPr>
        <p:spPr>
          <a:xfrm>
            <a:off x="5243341" y="7266707"/>
            <a:ext cx="13897318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ENGAGE &amp; EDUCATE IN A PRACTICAL SETTING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Circle"/>
          <p:cNvSpPr/>
          <p:nvPr/>
        </p:nvSpPr>
        <p:spPr>
          <a:xfrm>
            <a:off x="6970960" y="2386260"/>
            <a:ext cx="5895480" cy="5895480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9414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6" name="Circle"/>
          <p:cNvSpPr/>
          <p:nvPr/>
        </p:nvSpPr>
        <p:spPr>
          <a:xfrm>
            <a:off x="11517560" y="2386260"/>
            <a:ext cx="5895480" cy="5895480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  <a:alpha val="8543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7" name="Circle"/>
          <p:cNvSpPr/>
          <p:nvPr/>
        </p:nvSpPr>
        <p:spPr>
          <a:xfrm>
            <a:off x="7148760" y="5434260"/>
            <a:ext cx="5895480" cy="5895480"/>
          </a:xfrm>
          <a:prstGeom prst="ellipse">
            <a:avLst/>
          </a:prstGeom>
          <a:solidFill>
            <a:schemeClr val="accent5">
              <a:hueOff val="-152896"/>
              <a:lumOff val="12368"/>
              <a:alpha val="779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8" name="Circle"/>
          <p:cNvSpPr/>
          <p:nvPr/>
        </p:nvSpPr>
        <p:spPr>
          <a:xfrm>
            <a:off x="11517560" y="5434260"/>
            <a:ext cx="5895480" cy="5895480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  <a:alpha val="7105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9" name="COLLABORATE"/>
          <p:cNvSpPr txBox="1"/>
          <p:nvPr/>
        </p:nvSpPr>
        <p:spPr>
          <a:xfrm>
            <a:off x="7505255" y="3850038"/>
            <a:ext cx="436969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COLLABORATE</a:t>
            </a:r>
          </a:p>
        </p:txBody>
      </p:sp>
      <p:sp>
        <p:nvSpPr>
          <p:cNvPr id="310" name="ACCOUNTABILITY"/>
          <p:cNvSpPr txBox="1"/>
          <p:nvPr/>
        </p:nvSpPr>
        <p:spPr>
          <a:xfrm>
            <a:off x="11894692" y="3850038"/>
            <a:ext cx="5141215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ACCOUNTABILITY</a:t>
            </a:r>
          </a:p>
        </p:txBody>
      </p:sp>
      <p:sp>
        <p:nvSpPr>
          <p:cNvPr id="311" name="V"/>
          <p:cNvSpPr txBox="1"/>
          <p:nvPr/>
        </p:nvSpPr>
        <p:spPr>
          <a:xfrm>
            <a:off x="9621520" y="9040751"/>
            <a:ext cx="59436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V</a:t>
            </a:r>
          </a:p>
        </p:txBody>
      </p:sp>
      <p:sp>
        <p:nvSpPr>
          <p:cNvPr id="312" name="E"/>
          <p:cNvSpPr txBox="1"/>
          <p:nvPr/>
        </p:nvSpPr>
        <p:spPr>
          <a:xfrm>
            <a:off x="14161262" y="9040751"/>
            <a:ext cx="60807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conversion-rate-optimization-process.jpg" descr="conversion-rate-optimization-proce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235" y="-6192"/>
            <a:ext cx="8339529" cy="13728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eelogoplain.jpg" descr="eelogoplain.jpg"/>
          <p:cNvPicPr>
            <a:picLocks noChangeAspect="1"/>
          </p:cNvPicPr>
          <p:nvPr/>
        </p:nvPicPr>
        <p:blipFill>
          <a:blip r:embed="rId3">
            <a:alphaModFix amt="33421"/>
            <a:extLst/>
          </a:blip>
          <a:stretch>
            <a:fillRect/>
          </a:stretch>
        </p:blipFill>
        <p:spPr>
          <a:xfrm>
            <a:off x="22512475" y="11637012"/>
            <a:ext cx="1976145" cy="1976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DO YOU HAVE A PROCESS?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DO YOU HAVE A PROCESS?</a:t>
            </a:r>
          </a:p>
        </p:txBody>
      </p:sp>
      <p:pic>
        <p:nvPicPr>
          <p:cNvPr id="318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OMETHING THAT IS REPEATABLE &amp; SCALABLE"/>
          <p:cNvSpPr txBox="1"/>
          <p:nvPr/>
        </p:nvSpPr>
        <p:spPr>
          <a:xfrm>
            <a:off x="5142464" y="8409707"/>
            <a:ext cx="14099071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SOMETHING THAT IS REPEATABLE &amp; SCALABLE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YSTEMS SET YOU FREE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SYSTEMS SET YOU FREE</a:t>
            </a:r>
          </a:p>
        </p:txBody>
      </p:sp>
      <p:pic>
        <p:nvPicPr>
          <p:cNvPr id="322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DOCUMENTING YOUR WORK MAY SEEM SLOW BUT PAYS DIVIDENDS"/>
          <p:cNvSpPr txBox="1"/>
          <p:nvPr/>
        </p:nvSpPr>
        <p:spPr>
          <a:xfrm>
            <a:off x="1969941" y="8409707"/>
            <a:ext cx="20444118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DOCUMENTING YOUR WORK MAY SEEM SLOW BUT PAYS DIVIDENDS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WHAT IS THE JOB OF A CRO TEAM?"/>
          <p:cNvSpPr txBox="1"/>
          <p:nvPr/>
        </p:nvSpPr>
        <p:spPr>
          <a:xfrm>
            <a:off x="784224" y="5534800"/>
            <a:ext cx="20301845" cy="26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476488">
              <a:lnSpc>
                <a:spcPct val="80000"/>
              </a:lnSpc>
              <a:spcBef>
                <a:spcPts val="2200"/>
              </a:spcBef>
              <a:defRPr b="0" cap="all" sz="841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WHAT IS THE JOB OF A CRO TEAM?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6" name="2D Pie Chart"/>
          <p:cNvGraphicFramePr/>
          <p:nvPr/>
        </p:nvGraphicFramePr>
        <p:xfrm>
          <a:off x="8343575" y="1348755"/>
          <a:ext cx="7696850" cy="1104118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9" name="2D Pie Chart"/>
          <p:cNvGraphicFramePr/>
          <p:nvPr/>
        </p:nvGraphicFramePr>
        <p:xfrm>
          <a:off x="8343575" y="1145555"/>
          <a:ext cx="7696850" cy="1104118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HE PARADOX OF GROWTH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THE PARADOX OF GROWTH</a:t>
            </a:r>
          </a:p>
        </p:txBody>
      </p:sp>
      <p:pic>
        <p:nvPicPr>
          <p:cNvPr id="332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AS YOU SCALE UP, THE INEFFICIENT SYSTEMS WILL SLOW YOU DOWN"/>
          <p:cNvSpPr txBox="1"/>
          <p:nvPr/>
        </p:nvSpPr>
        <p:spPr>
          <a:xfrm>
            <a:off x="1724018" y="8409707"/>
            <a:ext cx="20935964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AS YOU SCALE UP, THE INEFFICIENT SYSTEMS WILL SLOW YOU 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VERNANCE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GOVERNANCE</a:t>
            </a:r>
          </a:p>
        </p:txBody>
      </p:sp>
      <p:pic>
        <p:nvPicPr>
          <p:cNvPr id="336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YSTEMS &amp; PEOPLE THAT ENSURE EVERYONE  IS ACCOUNTABLE"/>
          <p:cNvSpPr txBox="1"/>
          <p:nvPr/>
        </p:nvSpPr>
        <p:spPr>
          <a:xfrm>
            <a:off x="2477007" y="8409707"/>
            <a:ext cx="19429985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SYSTEMS &amp; PEOPLE THAT ENSURE EVERYONE  IS ACCOUNTABLE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AMS WITH NO GOVERNANCE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TEAMS WITH NO GOVERNANCE</a:t>
            </a:r>
          </a:p>
        </p:txBody>
      </p:sp>
      <p:pic>
        <p:nvPicPr>
          <p:cNvPr id="340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EVERYONE DOES WHAT THEY FEEL IS RIGHT…"/>
          <p:cNvSpPr txBox="1"/>
          <p:nvPr/>
        </p:nvSpPr>
        <p:spPr>
          <a:xfrm>
            <a:off x="2707113" y="8047757"/>
            <a:ext cx="18969775" cy="153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EVERYONE DOES WHAT THEY FEEL IS RIGHT </a:t>
            </a:r>
          </a:p>
          <a:p>
            <a:pPr>
              <a:defRPr sz="4700">
                <a:solidFill>
                  <a:srgbClr val="FFFFFF"/>
                </a:solidFill>
              </a:defRPr>
            </a:pPr>
            <a:r>
              <a:t>BUT IN DIFFERENT WAYS WITH NO STANDARDISED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NORMALIZATION OF DEVIANCE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NORMALIZATION OF DEVIANCE</a:t>
            </a:r>
          </a:p>
        </p:txBody>
      </p:sp>
      <p:pic>
        <p:nvPicPr>
          <p:cNvPr id="344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PEOPLE BECOME SO ACCUSTOMED TO DEVIANT BEHAVIOUR THAT IT IS CONSIDERED NORMAL"/>
          <p:cNvSpPr txBox="1"/>
          <p:nvPr/>
        </p:nvSpPr>
        <p:spPr>
          <a:xfrm>
            <a:off x="2215565" y="8047757"/>
            <a:ext cx="19952869" cy="153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PEOPLE BECOME SO ACCUSTOMED TO DEVIANT BEHAVIOUR THAT</a:t>
            </a:r>
            <a:br/>
            <a:r>
              <a:t>IT IS CONSIDERED NORMAL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Circle"/>
          <p:cNvSpPr/>
          <p:nvPr/>
        </p:nvSpPr>
        <p:spPr>
          <a:xfrm>
            <a:off x="6970960" y="2386260"/>
            <a:ext cx="5895480" cy="5895480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9414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Circle"/>
          <p:cNvSpPr/>
          <p:nvPr/>
        </p:nvSpPr>
        <p:spPr>
          <a:xfrm>
            <a:off x="11517560" y="2386260"/>
            <a:ext cx="5895480" cy="5895480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  <a:alpha val="8543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Circle"/>
          <p:cNvSpPr/>
          <p:nvPr/>
        </p:nvSpPr>
        <p:spPr>
          <a:xfrm>
            <a:off x="7148760" y="5434260"/>
            <a:ext cx="5895480" cy="5895480"/>
          </a:xfrm>
          <a:prstGeom prst="ellipse">
            <a:avLst/>
          </a:prstGeom>
          <a:solidFill>
            <a:schemeClr val="accent5">
              <a:hueOff val="-152896"/>
              <a:lumOff val="12368"/>
              <a:alpha val="779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1" name="Circle"/>
          <p:cNvSpPr/>
          <p:nvPr/>
        </p:nvSpPr>
        <p:spPr>
          <a:xfrm>
            <a:off x="11517560" y="5434260"/>
            <a:ext cx="5895480" cy="5895480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  <a:alpha val="7105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2" name="COLLABORATE"/>
          <p:cNvSpPr txBox="1"/>
          <p:nvPr/>
        </p:nvSpPr>
        <p:spPr>
          <a:xfrm>
            <a:off x="7505255" y="3850038"/>
            <a:ext cx="436969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COLLABORATE</a:t>
            </a:r>
          </a:p>
        </p:txBody>
      </p:sp>
      <p:sp>
        <p:nvSpPr>
          <p:cNvPr id="353" name="ACCOUNTABILITY"/>
          <p:cNvSpPr txBox="1"/>
          <p:nvPr/>
        </p:nvSpPr>
        <p:spPr>
          <a:xfrm>
            <a:off x="11894692" y="3850038"/>
            <a:ext cx="5141215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ACCOUNTABILITY</a:t>
            </a:r>
          </a:p>
        </p:txBody>
      </p:sp>
      <p:sp>
        <p:nvSpPr>
          <p:cNvPr id="354" name="V"/>
          <p:cNvSpPr txBox="1"/>
          <p:nvPr/>
        </p:nvSpPr>
        <p:spPr>
          <a:xfrm>
            <a:off x="9681527" y="9158638"/>
            <a:ext cx="474346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355" name="EFFICIENCY"/>
          <p:cNvSpPr txBox="1"/>
          <p:nvPr/>
        </p:nvSpPr>
        <p:spPr>
          <a:xfrm>
            <a:off x="12895008" y="9158638"/>
            <a:ext cx="3521584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EFFICIENCY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1_b7nswbO9BHxFvO4TfFCU_Q@2x.jpeg" descr="1_b7nswbO9BHxFvO4TfFCU_Q@2x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98" y="-139700"/>
            <a:ext cx="23011857" cy="14382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bottleneck.jpg" descr="bottlene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96995" y="-51134"/>
            <a:ext cx="32803007" cy="13818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Screen Shot 2018-11-28 at 14.24.17.png" descr="Screen Shot 2018-11-28 at 14.24.17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838"/>
          <a:stretch>
            <a:fillRect/>
          </a:stretch>
        </p:blipFill>
        <p:spPr>
          <a:xfrm>
            <a:off x="0" y="1648885"/>
            <a:ext cx="24384000" cy="10036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un A/B TESTS…"/>
          <p:cNvSpPr txBox="1"/>
          <p:nvPr/>
        </p:nvSpPr>
        <p:spPr>
          <a:xfrm>
            <a:off x="974724" y="3884297"/>
            <a:ext cx="18403592" cy="5947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/>
          <a:p>
            <a:pPr algn="l" defTabSz="435411">
              <a:lnSpc>
                <a:spcPct val="80000"/>
              </a:lnSpc>
              <a:spcBef>
                <a:spcPts val="2000"/>
              </a:spcBef>
              <a:defRPr b="0" cap="all" sz="768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Run A/B TESTS</a:t>
            </a:r>
          </a:p>
          <a:p>
            <a:pPr algn="l" defTabSz="435411">
              <a:lnSpc>
                <a:spcPct val="80000"/>
              </a:lnSpc>
              <a:spcBef>
                <a:spcPts val="2000"/>
              </a:spcBef>
              <a:defRPr b="0" cap="all" sz="768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RESEARCH CUSTOMER BEHAVIOUR</a:t>
            </a:r>
          </a:p>
          <a:p>
            <a:pPr algn="l" defTabSz="435411">
              <a:lnSpc>
                <a:spcPct val="80000"/>
              </a:lnSpc>
              <a:spcBef>
                <a:spcPts val="2000"/>
              </a:spcBef>
              <a:defRPr b="0" cap="all" sz="768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ANALYSE RESULTS</a:t>
            </a:r>
            <a:br/>
            <a:r>
              <a:t>WRITE UP REPORTS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Circle"/>
          <p:cNvSpPr/>
          <p:nvPr/>
        </p:nvSpPr>
        <p:spPr>
          <a:xfrm>
            <a:off x="6970960" y="2386260"/>
            <a:ext cx="5895480" cy="5895480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9414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7" name="Circle"/>
          <p:cNvSpPr/>
          <p:nvPr/>
        </p:nvSpPr>
        <p:spPr>
          <a:xfrm>
            <a:off x="11517560" y="2386260"/>
            <a:ext cx="5895480" cy="5895480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  <a:alpha val="8543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8" name="Circle"/>
          <p:cNvSpPr/>
          <p:nvPr/>
        </p:nvSpPr>
        <p:spPr>
          <a:xfrm>
            <a:off x="7148760" y="5434260"/>
            <a:ext cx="5895480" cy="5895480"/>
          </a:xfrm>
          <a:prstGeom prst="ellipse">
            <a:avLst/>
          </a:prstGeom>
          <a:solidFill>
            <a:schemeClr val="accent5">
              <a:hueOff val="-152896"/>
              <a:lumOff val="12368"/>
              <a:alpha val="779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9" name="Circle"/>
          <p:cNvSpPr/>
          <p:nvPr/>
        </p:nvSpPr>
        <p:spPr>
          <a:xfrm>
            <a:off x="11517560" y="5434260"/>
            <a:ext cx="5895480" cy="5895480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  <a:alpha val="7105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0" name="COLLABORATE"/>
          <p:cNvSpPr txBox="1"/>
          <p:nvPr/>
        </p:nvSpPr>
        <p:spPr>
          <a:xfrm>
            <a:off x="7733855" y="3850038"/>
            <a:ext cx="436969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COLLABORATE</a:t>
            </a:r>
          </a:p>
        </p:txBody>
      </p:sp>
      <p:sp>
        <p:nvSpPr>
          <p:cNvPr id="371" name="ACCOUNTABILITY"/>
          <p:cNvSpPr txBox="1"/>
          <p:nvPr/>
        </p:nvSpPr>
        <p:spPr>
          <a:xfrm>
            <a:off x="12174092" y="3850038"/>
            <a:ext cx="5141215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ACCOUNTABILITY</a:t>
            </a:r>
          </a:p>
        </p:txBody>
      </p:sp>
      <p:sp>
        <p:nvSpPr>
          <p:cNvPr id="372" name="VIS-ABILITY"/>
          <p:cNvSpPr txBox="1"/>
          <p:nvPr/>
        </p:nvSpPr>
        <p:spPr>
          <a:xfrm>
            <a:off x="8195341" y="9158638"/>
            <a:ext cx="344671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VIS-ABILITY</a:t>
            </a:r>
          </a:p>
        </p:txBody>
      </p:sp>
      <p:sp>
        <p:nvSpPr>
          <p:cNvPr id="373" name="EFFICIENCY"/>
          <p:cNvSpPr txBox="1"/>
          <p:nvPr/>
        </p:nvSpPr>
        <p:spPr>
          <a:xfrm>
            <a:off x="12136627" y="9040751"/>
            <a:ext cx="4657345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EFFICIENCY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VIS-ABLE"/>
          <p:cNvSpPr txBox="1"/>
          <p:nvPr>
            <p:ph type="title"/>
          </p:nvPr>
        </p:nvSpPr>
        <p:spPr>
          <a:xfrm>
            <a:off x="-731740" y="20160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VIS-ABLE</a:t>
            </a:r>
          </a:p>
        </p:txBody>
      </p:sp>
      <p:pic>
        <p:nvPicPr>
          <p:cNvPr id="376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VISIBLE &amp; ABLE TO SELF-SERVE   BOTH ARE NECESSARY…"/>
          <p:cNvSpPr txBox="1"/>
          <p:nvPr/>
        </p:nvSpPr>
        <p:spPr>
          <a:xfrm>
            <a:off x="4940115" y="4868754"/>
            <a:ext cx="14503770" cy="732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VISIBLE &amp; ABLE TO SELF-SERVE</a:t>
            </a:r>
            <a:br/>
            <a:br/>
            <a:br/>
            <a:r>
              <a:rPr u="sng"/>
              <a:t>BOTH ARE NECESSARY</a:t>
            </a:r>
          </a:p>
          <a:p>
            <a:pPr>
              <a:defRPr sz="4700">
                <a:solidFill>
                  <a:srgbClr val="FFFFFF"/>
                </a:solidFill>
              </a:defRPr>
            </a:pPr>
          </a:p>
          <a:p>
            <a:pPr>
              <a:defRPr sz="4700">
                <a:solidFill>
                  <a:srgbClr val="FFFFFF"/>
                </a:solidFill>
              </a:defRPr>
            </a:pPr>
            <a:r>
              <a:t>VISIBILITY WITHOUT ABILITY GETS IGNORED</a:t>
            </a:r>
            <a:br/>
            <a:br/>
            <a:r>
              <a:t>ABILITY WITHOUT VISIBILITY REQUIRES EFFORT</a:t>
            </a:r>
          </a:p>
          <a:p>
            <a:pPr>
              <a:defRPr sz="4700">
                <a:solidFill>
                  <a:srgbClr val="FFFFFF"/>
                </a:solidFill>
              </a:defRPr>
            </a:pPr>
          </a:p>
          <a:p>
            <a:pPr>
              <a:defRPr sz="4700">
                <a:solidFill>
                  <a:srgbClr val="FFFFFF"/>
                </a:solidFill>
              </a:defRPr>
            </a:pPr>
            <a:r>
              <a:t>ABILITY &amp; VISIBILITY STILL REQUIRES </a:t>
            </a:r>
            <a:r>
              <a:rPr u="sng"/>
              <a:t>CONTEXT*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ubs-nasdaq-is-undergoing-a-transformation-and-it-could-lift-the-stock-25.jpg" descr="ubs-nasdaq-is-undergoing-a-transformation-and-it-could-lift-the-stock-2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4599" y="-2234631"/>
            <a:ext cx="24247015" cy="18185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DEMOCRATISING THE DATA"/>
          <p:cNvSpPr txBox="1"/>
          <p:nvPr>
            <p:ph type="title"/>
          </p:nvPr>
        </p:nvSpPr>
        <p:spPr>
          <a:xfrm>
            <a:off x="-731740" y="60292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DEMOCRATISING THE DATA</a:t>
            </a:r>
          </a:p>
        </p:txBody>
      </p:sp>
      <p:pic>
        <p:nvPicPr>
          <p:cNvPr id="383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ALLOWING YOUR ORGANISATION TO SELF SERVE"/>
          <p:cNvSpPr txBox="1"/>
          <p:nvPr/>
        </p:nvSpPr>
        <p:spPr>
          <a:xfrm>
            <a:off x="4827600" y="8409707"/>
            <a:ext cx="14728800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ALLOWING YOUR ORGANISATION TO SELF SERVE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bottleneck.jpg" descr="bottlene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18113" y="-114590"/>
            <a:ext cx="33104278" cy="13945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creen Shot on 2018-09-27 at 21:40:52.png" descr="Screen Shot on 2018-09-27 at 21:40: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018" y="1346046"/>
            <a:ext cx="16869859" cy="8525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Screen Shot on 2018-09-27 at 21:41:19.png" descr="Screen Shot on 2018-09-27 at 21:41: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0790" y="7678420"/>
            <a:ext cx="14506365" cy="7166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creen Shot on 2017-12-18 at 13_08_08.png" descr="Screen Shot on 2017-12-18 at 13_08_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3725" y="1016000"/>
            <a:ext cx="1277655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3B71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creen Shot on 2017-12-18 at 14_55_13.png" descr="Screen Shot on 2017-12-18 at 14_55_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899374"/>
            <a:ext cx="24384001" cy="9917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WHAT A CRO WANTS"/>
          <p:cNvSpPr txBox="1"/>
          <p:nvPr>
            <p:ph type="title"/>
          </p:nvPr>
        </p:nvSpPr>
        <p:spPr>
          <a:xfrm>
            <a:off x="5762624" y="1044071"/>
            <a:ext cx="12858752" cy="1430335"/>
          </a:xfrm>
          <a:prstGeom prst="rect">
            <a:avLst/>
          </a:prstGeom>
        </p:spPr>
        <p:txBody>
          <a:bodyPr/>
          <a:lstStyle>
            <a:lvl1pPr algn="ctr">
              <a:defRPr sz="10000">
                <a:solidFill>
                  <a:srgbClr val="FFFFFF"/>
                </a:solidFill>
              </a:defRPr>
            </a:lvl1pPr>
          </a:lstStyle>
          <a:p>
            <a:pPr/>
            <a:r>
              <a:t>WHAT A CRO WANTS</a:t>
            </a:r>
          </a:p>
        </p:txBody>
      </p:sp>
      <p:sp>
        <p:nvSpPr>
          <p:cNvPr id="396" name="REALITY"/>
          <p:cNvSpPr txBox="1"/>
          <p:nvPr/>
        </p:nvSpPr>
        <p:spPr>
          <a:xfrm>
            <a:off x="5762624" y="6142833"/>
            <a:ext cx="12858752" cy="143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defTabSz="821531">
              <a:lnSpc>
                <a:spcPct val="80000"/>
              </a:lnSpc>
              <a:spcBef>
                <a:spcPts val="3900"/>
              </a:spcBef>
              <a:defRPr b="0" cap="all" sz="100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REALITY</a:t>
            </a:r>
          </a:p>
        </p:txBody>
      </p:sp>
      <p:sp>
        <p:nvSpPr>
          <p:cNvPr id="397" name="CULTURE OF EXPERIMENTATION……YAY!!!"/>
          <p:cNvSpPr txBox="1"/>
          <p:nvPr/>
        </p:nvSpPr>
        <p:spPr>
          <a:xfrm>
            <a:off x="6983745" y="3905791"/>
            <a:ext cx="10416510" cy="80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l" defTabSz="821531"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CULTURE OF EXPERIMENTATION……YAY!!!</a:t>
            </a:r>
          </a:p>
        </p:txBody>
      </p:sp>
      <p:sp>
        <p:nvSpPr>
          <p:cNvPr id="398" name="RELEGATED TO BEING A SILO IN THE ORG…"/>
          <p:cNvSpPr txBox="1"/>
          <p:nvPr/>
        </p:nvSpPr>
        <p:spPr>
          <a:xfrm>
            <a:off x="7085345" y="8052003"/>
            <a:ext cx="10213310" cy="5044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RELEGATED TO BEING A SILO IN THE ORG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br/>
            <a:r>
              <a:t>NO TESTING CULTURE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THEY’RE A COST CENTER IN THE ORG</a:t>
            </a: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 defTabSz="821531">
              <a:lnSpc>
                <a:spcPct val="50000"/>
              </a:lnSpc>
              <a:spcBef>
                <a:spcPts val="3300"/>
              </a:spcBef>
              <a:defRPr b="0" sz="4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THEY’RE EXPENDABLE</a:t>
            </a:r>
          </a:p>
        </p:txBody>
      </p:sp>
      <p:pic>
        <p:nvPicPr>
          <p:cNvPr id="399" name="4136760-article-what-is-maslows-hierarchy-of-needs-5a97179aeb97de003668392e.png" descr="4136760-article-what-is-maslows-hierarchy-of-needs-5a97179aeb97de003668392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267" y="-617823"/>
            <a:ext cx="21894068" cy="1459604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Rectangle"/>
          <p:cNvSpPr/>
          <p:nvPr/>
        </p:nvSpPr>
        <p:spPr>
          <a:xfrm>
            <a:off x="787400" y="431800"/>
            <a:ext cx="5146477" cy="3082231"/>
          </a:xfrm>
          <a:prstGeom prst="rect">
            <a:avLst/>
          </a:prstGeom>
          <a:solidFill>
            <a:srgbClr val="AFE1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1" name="Rectangle"/>
          <p:cNvSpPr/>
          <p:nvPr/>
        </p:nvSpPr>
        <p:spPr>
          <a:xfrm>
            <a:off x="8940800" y="4083591"/>
            <a:ext cx="3919935" cy="805657"/>
          </a:xfrm>
          <a:prstGeom prst="rect">
            <a:avLst/>
          </a:prstGeom>
          <a:solidFill>
            <a:srgbClr val="5E94A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2" name="Rectangle"/>
          <p:cNvSpPr/>
          <p:nvPr/>
        </p:nvSpPr>
        <p:spPr>
          <a:xfrm>
            <a:off x="-635000" y="13055600"/>
            <a:ext cx="3039865" cy="1430334"/>
          </a:xfrm>
          <a:prstGeom prst="rect">
            <a:avLst/>
          </a:prstGeom>
          <a:solidFill>
            <a:srgbClr val="D6D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3" name="Rectangle"/>
          <p:cNvSpPr/>
          <p:nvPr/>
        </p:nvSpPr>
        <p:spPr>
          <a:xfrm>
            <a:off x="8153400" y="5168900"/>
            <a:ext cx="5494735" cy="1976145"/>
          </a:xfrm>
          <a:prstGeom prst="rect">
            <a:avLst/>
          </a:prstGeom>
          <a:solidFill>
            <a:srgbClr val="57B27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4" name="Rectangle"/>
          <p:cNvSpPr/>
          <p:nvPr/>
        </p:nvSpPr>
        <p:spPr>
          <a:xfrm>
            <a:off x="6832600" y="7620000"/>
            <a:ext cx="7936111" cy="1876624"/>
          </a:xfrm>
          <a:prstGeom prst="rect">
            <a:avLst/>
          </a:prstGeom>
          <a:solidFill>
            <a:srgbClr val="EDCD4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5" name="Rectangle"/>
          <p:cNvSpPr/>
          <p:nvPr/>
        </p:nvSpPr>
        <p:spPr>
          <a:xfrm>
            <a:off x="5867400" y="9939144"/>
            <a:ext cx="10340309" cy="1876624"/>
          </a:xfrm>
          <a:prstGeom prst="rect">
            <a:avLst/>
          </a:prstGeom>
          <a:solidFill>
            <a:srgbClr val="E998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6" name="Rectangle"/>
          <p:cNvSpPr/>
          <p:nvPr/>
        </p:nvSpPr>
        <p:spPr>
          <a:xfrm>
            <a:off x="5359400" y="12258288"/>
            <a:ext cx="10188774" cy="1430335"/>
          </a:xfrm>
          <a:prstGeom prst="rect">
            <a:avLst/>
          </a:prstGeom>
          <a:solidFill>
            <a:srgbClr val="CB572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7" name="ORGANISATIONAL READINESS"/>
          <p:cNvSpPr txBox="1"/>
          <p:nvPr/>
        </p:nvSpPr>
        <p:spPr>
          <a:xfrm>
            <a:off x="6562796" y="12634130"/>
            <a:ext cx="8675942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ORGANISATIONAL READINESS</a:t>
            </a:r>
          </a:p>
        </p:txBody>
      </p:sp>
      <p:sp>
        <p:nvSpPr>
          <p:cNvPr id="408" name="FOUNDATIONS - SKILLS"/>
          <p:cNvSpPr txBox="1"/>
          <p:nvPr/>
        </p:nvSpPr>
        <p:spPr>
          <a:xfrm>
            <a:off x="7493198" y="10485694"/>
            <a:ext cx="681513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FOUNDATIONS - SKILLS</a:t>
            </a:r>
          </a:p>
        </p:txBody>
      </p:sp>
      <p:sp>
        <p:nvSpPr>
          <p:cNvPr id="409" name="C.A.V.E The Framework"/>
          <p:cNvSpPr txBox="1"/>
          <p:nvPr/>
        </p:nvSpPr>
        <p:spPr>
          <a:xfrm>
            <a:off x="7940178" y="7729402"/>
            <a:ext cx="5921178" cy="146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C.A.V.E</a:t>
            </a:r>
            <a:br/>
            <a:r>
              <a:rPr b="0" i="1"/>
              <a:t>The Framework</a:t>
            </a:r>
          </a:p>
        </p:txBody>
      </p:sp>
      <p:sp>
        <p:nvSpPr>
          <p:cNvPr id="410" name="Culture of Exp"/>
          <p:cNvSpPr txBox="1"/>
          <p:nvPr/>
        </p:nvSpPr>
        <p:spPr>
          <a:xfrm>
            <a:off x="7940178" y="4094657"/>
            <a:ext cx="592117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Culture of Exp</a:t>
            </a:r>
          </a:p>
        </p:txBody>
      </p:sp>
      <p:sp>
        <p:nvSpPr>
          <p:cNvPr id="411" name="What is this gap?"/>
          <p:cNvSpPr txBox="1"/>
          <p:nvPr/>
        </p:nvSpPr>
        <p:spPr>
          <a:xfrm>
            <a:off x="14969997" y="4637994"/>
            <a:ext cx="323240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What is this gap?</a:t>
            </a:r>
          </a:p>
        </p:txBody>
      </p:sp>
      <p:sp>
        <p:nvSpPr>
          <p:cNvPr id="412" name="Arrow 7"/>
          <p:cNvSpPr/>
          <p:nvPr/>
        </p:nvSpPr>
        <p:spPr>
          <a:xfrm>
            <a:off x="13570064" y="4772233"/>
            <a:ext cx="1305600" cy="1670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7" y="21600"/>
                </a:moveTo>
                <a:lnTo>
                  <a:pt x="0" y="13782"/>
                </a:lnTo>
                <a:lnTo>
                  <a:pt x="4127" y="13782"/>
                </a:lnTo>
                <a:cubicBezTo>
                  <a:pt x="4127" y="13740"/>
                  <a:pt x="4125" y="13696"/>
                  <a:pt x="4125" y="13654"/>
                </a:cubicBezTo>
                <a:cubicBezTo>
                  <a:pt x="4125" y="6113"/>
                  <a:pt x="11948" y="0"/>
                  <a:pt x="21598" y="0"/>
                </a:cubicBezTo>
                <a:cubicBezTo>
                  <a:pt x="21598" y="0"/>
                  <a:pt x="21600" y="0"/>
                  <a:pt x="21600" y="0"/>
                </a:cubicBezTo>
                <a:lnTo>
                  <a:pt x="21600" y="5044"/>
                </a:lnTo>
                <a:cubicBezTo>
                  <a:pt x="21600" y="5044"/>
                  <a:pt x="21598" y="5044"/>
                  <a:pt x="21598" y="5044"/>
                </a:cubicBezTo>
                <a:cubicBezTo>
                  <a:pt x="15512" y="5044"/>
                  <a:pt x="10578" y="8898"/>
                  <a:pt x="10578" y="13654"/>
                </a:cubicBezTo>
                <a:cubicBezTo>
                  <a:pt x="10578" y="13697"/>
                  <a:pt x="10582" y="13740"/>
                  <a:pt x="10582" y="13782"/>
                </a:cubicBezTo>
                <a:lnTo>
                  <a:pt x="14736" y="13782"/>
                </a:lnTo>
                <a:lnTo>
                  <a:pt x="7367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13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TATUS QUO"/>
          <p:cNvSpPr txBox="1"/>
          <p:nvPr>
            <p:ph type="title"/>
          </p:nvPr>
        </p:nvSpPr>
        <p:spPr>
          <a:xfrm>
            <a:off x="-731740" y="52926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STATUS QUO</a:t>
            </a:r>
          </a:p>
        </p:txBody>
      </p:sp>
      <p:pic>
        <p:nvPicPr>
          <p:cNvPr id="416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BE VERY AFRAID FOR ITS PULL IS STRONG"/>
          <p:cNvSpPr txBox="1"/>
          <p:nvPr/>
        </p:nvSpPr>
        <p:spPr>
          <a:xfrm>
            <a:off x="5839047" y="7425457"/>
            <a:ext cx="12705906" cy="297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BE VERY AFRAID FOR ITS PULL IS STRONG</a:t>
            </a:r>
            <a:br/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ONVERSION OPTIMIZATION IS BUSINESS TRANSFORMATION"/>
          <p:cNvSpPr txBox="1"/>
          <p:nvPr/>
        </p:nvSpPr>
        <p:spPr>
          <a:xfrm>
            <a:off x="542924" y="4480700"/>
            <a:ext cx="20301845" cy="26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476488">
              <a:lnSpc>
                <a:spcPct val="80000"/>
              </a:lnSpc>
              <a:spcBef>
                <a:spcPts val="2200"/>
              </a:spcBef>
              <a:defRPr b="0" cap="all" sz="841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CONVERSION OPTIMIZATION IS BUSINESS TRANSFORMATION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Change-Curve.png" descr="Change-Cur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132" y="0"/>
            <a:ext cx="1794407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he Kübler-Ross Change Curve"/>
          <p:cNvSpPr txBox="1"/>
          <p:nvPr/>
        </p:nvSpPr>
        <p:spPr>
          <a:xfrm>
            <a:off x="18016728" y="417451"/>
            <a:ext cx="6181345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</a:defRPr>
            </a:pPr>
            <a:r>
              <a:t>The Kübler-Ross</a:t>
            </a:r>
            <a:br/>
            <a:r>
              <a:t>Change Curve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hoto-1473625247510-8ceb1760943f.jpeg" descr="photo-1473625247510-8ceb1760943f.jpeg"/>
          <p:cNvPicPr>
            <a:picLocks noChangeAspect="1"/>
          </p:cNvPicPr>
          <p:nvPr/>
        </p:nvPicPr>
        <p:blipFill>
          <a:blip r:embed="rId2">
            <a:alphaModFix amt="58143"/>
            <a:extLst/>
          </a:blip>
          <a:stretch>
            <a:fillRect/>
          </a:stretch>
        </p:blipFill>
        <p:spPr>
          <a:xfrm>
            <a:off x="-31949" y="-1783259"/>
            <a:ext cx="24788550" cy="17748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It starts with the willingness to leave behind the"/>
          <p:cNvSpPr txBox="1"/>
          <p:nvPr/>
        </p:nvSpPr>
        <p:spPr>
          <a:xfrm>
            <a:off x="3501009" y="4417951"/>
            <a:ext cx="1738198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It starts with the willingness to leave behind the</a:t>
            </a:r>
          </a:p>
        </p:txBody>
      </p:sp>
      <p:sp>
        <p:nvSpPr>
          <p:cNvPr id="426" name="STATUS QUO"/>
          <p:cNvSpPr txBox="1"/>
          <p:nvPr/>
        </p:nvSpPr>
        <p:spPr>
          <a:xfrm>
            <a:off x="8110854" y="6044569"/>
            <a:ext cx="8162291" cy="162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/>
            <a:r>
              <a:t>STATUS QUO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YOU’re ALREADY DOING"/>
          <p:cNvSpPr txBox="1"/>
          <p:nvPr>
            <p:ph type="title"/>
          </p:nvPr>
        </p:nvSpPr>
        <p:spPr>
          <a:xfrm>
            <a:off x="-820640" y="13556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YOU’re ALREADY DOING</a:t>
            </a:r>
          </a:p>
        </p:txBody>
      </p:sp>
      <p:pic>
        <p:nvPicPr>
          <p:cNvPr id="429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RESEARCH PLANNING TESTS COMMUNICATING WITH DEVS &amp; DESIGN MONITORING TESTS ANALYSIS REPORTING EMAILS etc etc etc"/>
          <p:cNvSpPr txBox="1"/>
          <p:nvPr/>
        </p:nvSpPr>
        <p:spPr>
          <a:xfrm>
            <a:off x="6154845" y="4282207"/>
            <a:ext cx="11896510" cy="5151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RESEARCH</a:t>
            </a:r>
            <a:br/>
            <a:r>
              <a:t>PLANNING TESTS</a:t>
            </a:r>
            <a:br/>
            <a:r>
              <a:t>COMMUNICATING WITH DEVS &amp; DESIGN</a:t>
            </a:r>
            <a:br/>
            <a:r>
              <a:t>MONITORING TESTS</a:t>
            </a:r>
            <a:br/>
            <a:r>
              <a:t>ANALYSIS</a:t>
            </a:r>
            <a:br/>
            <a:r>
              <a:t>REPORTING</a:t>
            </a:r>
            <a:br/>
            <a:r>
              <a:t>EMAILS etc etc etc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ALL OF THIS IS FUNCTIONAL CRO"/>
          <p:cNvSpPr txBox="1"/>
          <p:nvPr>
            <p:ph type="title"/>
          </p:nvPr>
        </p:nvSpPr>
        <p:spPr>
          <a:xfrm>
            <a:off x="-820640" y="13556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16500">
                <a:solidFill>
                  <a:srgbClr val="FFFFFF"/>
                </a:solidFill>
              </a:defRPr>
            </a:lvl1pPr>
          </a:lstStyle>
          <a:p>
            <a:pPr/>
            <a:r>
              <a:t>ALL OF THIS IS FUNCTIONAL CRO</a:t>
            </a:r>
          </a:p>
        </p:txBody>
      </p:sp>
      <p:pic>
        <p:nvPicPr>
          <p:cNvPr id="433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RESEARCH PLANNING TESTS COMMUNICATING WITH DEVS &amp; DESIGN MONITORING TESTS ANALYSIS REPORTING EMAILS etc etc etc"/>
          <p:cNvSpPr txBox="1"/>
          <p:nvPr/>
        </p:nvSpPr>
        <p:spPr>
          <a:xfrm>
            <a:off x="6154845" y="4282207"/>
            <a:ext cx="11896510" cy="5151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RESEARCH</a:t>
            </a:r>
            <a:br/>
            <a:r>
              <a:t>PLANNING TESTS</a:t>
            </a:r>
            <a:br/>
            <a:r>
              <a:t>COMMUNICATING WITH DEVS &amp; DESIGN</a:t>
            </a:r>
            <a:br/>
            <a:r>
              <a:t>MONITORING TESTS</a:t>
            </a:r>
            <a:br/>
            <a:r>
              <a:t>ANALYSIS</a:t>
            </a:r>
            <a:br/>
            <a:r>
              <a:t>REPORTING</a:t>
            </a:r>
            <a:br/>
            <a:r>
              <a:t>EMAILS etc etc etc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aso-home-press-thumb.jpg" descr="aso-home-press-thum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1097" y="-122899"/>
            <a:ext cx="26593901" cy="1396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Missin-puzzle-piece.jpg" descr="Missin-puzzle-piec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50908" y="-3783708"/>
            <a:ext cx="23556005" cy="17625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RANSFORMATIONAL CRO"/>
          <p:cNvSpPr txBox="1"/>
          <p:nvPr>
            <p:ph type="title"/>
          </p:nvPr>
        </p:nvSpPr>
        <p:spPr>
          <a:xfrm>
            <a:off x="-820640" y="1355657"/>
            <a:ext cx="25847480" cy="105786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16500">
                <a:solidFill>
                  <a:srgbClr val="FFFFFF"/>
                </a:solidFill>
              </a:defRPr>
            </a:lvl1pPr>
          </a:lstStyle>
          <a:p>
            <a:pPr/>
            <a:r>
              <a:t>TRANSFORMATIONAL CRO</a:t>
            </a:r>
          </a:p>
        </p:txBody>
      </p:sp>
      <p:pic>
        <p:nvPicPr>
          <p:cNvPr id="44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EDUCATING, ENGAGING &amp; EVANGELISING CRO MONITORING TEAM PERFORMANCE RESOURCE MANAGEMENT HIRING"/>
          <p:cNvSpPr txBox="1"/>
          <p:nvPr/>
        </p:nvSpPr>
        <p:spPr>
          <a:xfrm>
            <a:off x="5190553" y="4644157"/>
            <a:ext cx="13825094" cy="442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>
                <a:solidFill>
                  <a:srgbClr val="FFFFFF"/>
                </a:solidFill>
              </a:defRPr>
            </a:pPr>
            <a:r>
              <a:t>EDUCATING, ENGAGING &amp; EVANGELISING CRO</a:t>
            </a:r>
            <a:br/>
            <a:r>
              <a:t>MONITORING TEAM PERFORMANCE</a:t>
            </a:r>
            <a:br/>
            <a:r>
              <a:t>RESOURCE MANAGEMENT</a:t>
            </a:r>
            <a:br/>
            <a:r>
              <a:t>HIRING</a:t>
            </a:r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77391653_ml.jpg" descr="77391653_m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5956" y="-939800"/>
            <a:ext cx="23172360" cy="16130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EXPERIMENTATION OPS™"/>
          <p:cNvSpPr txBox="1"/>
          <p:nvPr>
            <p:ph type="title"/>
          </p:nvPr>
        </p:nvSpPr>
        <p:spPr>
          <a:xfrm>
            <a:off x="-731740" y="1568680"/>
            <a:ext cx="25847480" cy="105786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 sz="131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EXPERIMENTATION OPS</a:t>
            </a:r>
            <a:r>
              <a:rPr>
                <a:latin typeface="Futura"/>
                <a:ea typeface="Futura"/>
                <a:cs typeface="Futura"/>
                <a:sym typeface="Futura"/>
              </a:rPr>
              <a:t>™</a:t>
            </a:r>
          </a:p>
        </p:txBody>
      </p:sp>
      <p:pic>
        <p:nvPicPr>
          <p:cNvPr id="448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The management of the operations, processes, platforms and people involved in an experimentation program to ensure predictable, sustainable growth and promotion of a test &amp; learn culture"/>
          <p:cNvSpPr txBox="1"/>
          <p:nvPr/>
        </p:nvSpPr>
        <p:spPr>
          <a:xfrm>
            <a:off x="237327" y="6373844"/>
            <a:ext cx="23909345" cy="2862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The management of the operations, processes, platforms and people involved in an experimentation program to ensure </a:t>
            </a:r>
            <a:r>
              <a:rPr u="sng"/>
              <a:t>predictable</a:t>
            </a:r>
            <a:r>
              <a:t>, </a:t>
            </a:r>
            <a:r>
              <a:rPr u="sng"/>
              <a:t>sustainable growth and promotion of a test &amp; learn culture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Oval"/>
          <p:cNvSpPr/>
          <p:nvPr/>
        </p:nvSpPr>
        <p:spPr>
          <a:xfrm>
            <a:off x="323703" y="-12641360"/>
            <a:ext cx="28051944" cy="26628921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7439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3" name="Oval"/>
          <p:cNvSpPr/>
          <p:nvPr/>
        </p:nvSpPr>
        <p:spPr>
          <a:xfrm>
            <a:off x="1041095" y="-6705342"/>
            <a:ext cx="20442339" cy="1935011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4" name="Circle"/>
          <p:cNvSpPr/>
          <p:nvPr/>
        </p:nvSpPr>
        <p:spPr>
          <a:xfrm>
            <a:off x="3254433" y="1976506"/>
            <a:ext cx="9762987" cy="9762988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5" name="Project…"/>
          <p:cNvSpPr txBox="1"/>
          <p:nvPr/>
        </p:nvSpPr>
        <p:spPr>
          <a:xfrm>
            <a:off x="4978658" y="6450104"/>
            <a:ext cx="6787416" cy="163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/>
            </a:pPr>
            <a:r>
              <a:t>Project</a:t>
            </a:r>
          </a:p>
          <a:p>
            <a:pPr algn="l">
              <a:defRPr sz="5000"/>
            </a:pPr>
            <a:r>
              <a:t>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Oval"/>
          <p:cNvSpPr/>
          <p:nvPr/>
        </p:nvSpPr>
        <p:spPr>
          <a:xfrm>
            <a:off x="356103" y="-8246504"/>
            <a:ext cx="24662421" cy="22143173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7439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9" name="Oval"/>
          <p:cNvSpPr/>
          <p:nvPr/>
        </p:nvSpPr>
        <p:spPr>
          <a:xfrm>
            <a:off x="2960858" y="364339"/>
            <a:ext cx="13395315" cy="1267961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0" name="Oval"/>
          <p:cNvSpPr/>
          <p:nvPr/>
        </p:nvSpPr>
        <p:spPr>
          <a:xfrm>
            <a:off x="3868341" y="5839446"/>
            <a:ext cx="6787416" cy="6421983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1" name="Project…"/>
          <p:cNvSpPr txBox="1"/>
          <p:nvPr/>
        </p:nvSpPr>
        <p:spPr>
          <a:xfrm>
            <a:off x="4892680" y="8535069"/>
            <a:ext cx="6787416" cy="163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/>
            </a:pPr>
            <a:r>
              <a:t>Project</a:t>
            </a:r>
          </a:p>
          <a:p>
            <a:pPr algn="l">
              <a:defRPr sz="5000"/>
            </a:pPr>
            <a:r>
              <a:t>Management</a:t>
            </a:r>
          </a:p>
        </p:txBody>
      </p:sp>
      <p:sp>
        <p:nvSpPr>
          <p:cNvPr id="462" name="Program…"/>
          <p:cNvSpPr txBox="1"/>
          <p:nvPr/>
        </p:nvSpPr>
        <p:spPr>
          <a:xfrm>
            <a:off x="9293605" y="3804316"/>
            <a:ext cx="6787416" cy="163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/>
            </a:pPr>
            <a:r>
              <a:t>Program</a:t>
            </a:r>
          </a:p>
          <a:p>
            <a:pPr algn="l">
              <a:defRPr sz="5000"/>
            </a:pPr>
            <a:r>
              <a:t>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CONVERSION OPTIMIZATION IS BUSINESS TRANSFORMATION"/>
          <p:cNvSpPr txBox="1"/>
          <p:nvPr/>
        </p:nvSpPr>
        <p:spPr>
          <a:xfrm>
            <a:off x="542924" y="4480700"/>
            <a:ext cx="20301845" cy="26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476488">
              <a:lnSpc>
                <a:spcPct val="80000"/>
              </a:lnSpc>
              <a:spcBef>
                <a:spcPts val="2200"/>
              </a:spcBef>
              <a:defRPr b="0" cap="all" sz="841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CONVERSION OPTIMIZATION IS BUSINESS TRANSFORMATION</a:t>
            </a:r>
          </a:p>
        </p:txBody>
      </p:sp>
      <p:pic>
        <p:nvPicPr>
          <p:cNvPr id="195" name="maxresdefault.jpg" descr="maxres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333625" y="-1389477"/>
            <a:ext cx="28566883" cy="16068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ircle"/>
          <p:cNvSpPr/>
          <p:nvPr/>
        </p:nvSpPr>
        <p:spPr>
          <a:xfrm>
            <a:off x="10822059" y="1484707"/>
            <a:ext cx="11447192" cy="11447192"/>
          </a:xfrm>
          <a:prstGeom prst="ellipse">
            <a:avLst/>
          </a:prstGeom>
          <a:solidFill>
            <a:schemeClr val="accent6">
              <a:alpha val="7130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65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Circle"/>
          <p:cNvSpPr/>
          <p:nvPr/>
        </p:nvSpPr>
        <p:spPr>
          <a:xfrm>
            <a:off x="2114749" y="1484707"/>
            <a:ext cx="11447192" cy="11447192"/>
          </a:xfrm>
          <a:prstGeom prst="ellipse">
            <a:avLst/>
          </a:prstGeom>
          <a:solidFill>
            <a:schemeClr val="accent3">
              <a:hueOff val="-274225"/>
              <a:satOff val="26768"/>
              <a:lumOff val="11368"/>
              <a:alpha val="7439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7" name="Oval"/>
          <p:cNvSpPr/>
          <p:nvPr/>
        </p:nvSpPr>
        <p:spPr>
          <a:xfrm>
            <a:off x="3054561" y="6854903"/>
            <a:ext cx="5241303" cy="485671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8" name="Circle"/>
          <p:cNvSpPr/>
          <p:nvPr/>
        </p:nvSpPr>
        <p:spPr>
          <a:xfrm>
            <a:off x="3433779" y="8733787"/>
            <a:ext cx="2628306" cy="2628307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9" name="EXPERIMENTATION OPS"/>
          <p:cNvSpPr txBox="1"/>
          <p:nvPr>
            <p:ph type="title"/>
          </p:nvPr>
        </p:nvSpPr>
        <p:spPr>
          <a:xfrm>
            <a:off x="5702000" y="5880057"/>
            <a:ext cx="7441839" cy="1154776"/>
          </a:xfrm>
          <a:prstGeom prst="rect">
            <a:avLst/>
          </a:prstGeom>
        </p:spPr>
        <p:txBody>
          <a:bodyPr/>
          <a:lstStyle>
            <a:lvl1pPr algn="ctr" defTabSz="328612">
              <a:lnSpc>
                <a:spcPct val="70000"/>
              </a:lnSpc>
              <a:spcBef>
                <a:spcPts val="1500"/>
              </a:spcBef>
              <a:defRPr sz="40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EXPERIMENTATION OPS</a:t>
            </a:r>
          </a:p>
        </p:txBody>
      </p:sp>
      <p:sp>
        <p:nvSpPr>
          <p:cNvPr id="470" name="Project…"/>
          <p:cNvSpPr txBox="1"/>
          <p:nvPr/>
        </p:nvSpPr>
        <p:spPr>
          <a:xfrm>
            <a:off x="3850210" y="9733572"/>
            <a:ext cx="1465403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700"/>
            </a:pPr>
            <a:r>
              <a:t>Project</a:t>
            </a:r>
          </a:p>
          <a:p>
            <a:pPr algn="l">
              <a:defRPr sz="1700"/>
            </a:pPr>
            <a:r>
              <a:t>Management</a:t>
            </a:r>
          </a:p>
        </p:txBody>
      </p:sp>
      <p:sp>
        <p:nvSpPr>
          <p:cNvPr id="471" name="Program…"/>
          <p:cNvSpPr txBox="1"/>
          <p:nvPr/>
        </p:nvSpPr>
        <p:spPr>
          <a:xfrm>
            <a:off x="5604660" y="8155895"/>
            <a:ext cx="226745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Program</a:t>
            </a:r>
          </a:p>
          <a:p>
            <a:pPr algn="l">
              <a:defRPr sz="2400"/>
            </a:pPr>
            <a:r>
              <a:t>Management</a:t>
            </a:r>
          </a:p>
        </p:txBody>
      </p:sp>
      <p:sp>
        <p:nvSpPr>
          <p:cNvPr id="472" name="REST OF THE BUSINESS"/>
          <p:cNvSpPr txBox="1"/>
          <p:nvPr/>
        </p:nvSpPr>
        <p:spPr>
          <a:xfrm>
            <a:off x="13291973" y="5880057"/>
            <a:ext cx="7441839" cy="115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defTabSz="328612">
              <a:lnSpc>
                <a:spcPct val="70000"/>
              </a:lnSpc>
              <a:spcBef>
                <a:spcPts val="1500"/>
              </a:spcBef>
              <a:defRPr b="0" cap="all" sz="40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REST OF THE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HE NEED FOR AN EXPERIMENTATION OPS™ MANAGER"/>
          <p:cNvSpPr txBox="1"/>
          <p:nvPr>
            <p:ph type="title"/>
          </p:nvPr>
        </p:nvSpPr>
        <p:spPr>
          <a:xfrm>
            <a:off x="-731740" y="388096"/>
            <a:ext cx="25847480" cy="3639832"/>
          </a:xfrm>
          <a:prstGeom prst="rect">
            <a:avLst/>
          </a:prstGeom>
        </p:spPr>
        <p:txBody>
          <a:bodyPr/>
          <a:lstStyle/>
          <a:p>
            <a:pPr algn="ctr" defTabSz="640794">
              <a:lnSpc>
                <a:spcPct val="70000"/>
              </a:lnSpc>
              <a:spcBef>
                <a:spcPts val="3000"/>
              </a:spcBef>
              <a:defRPr sz="78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THE NEED FOR</a:t>
            </a:r>
            <a:br/>
            <a:r>
              <a:t>AN EXPERIMENTATION OPS</a:t>
            </a:r>
            <a:r>
              <a:rPr>
                <a:latin typeface="Futura"/>
                <a:ea typeface="Futura"/>
                <a:cs typeface="Futura"/>
                <a:sym typeface="Futura"/>
              </a:rPr>
              <a:t>™</a:t>
            </a:r>
            <a:r>
              <a:t> MANAGER</a:t>
            </a:r>
          </a:p>
        </p:txBody>
      </p:sp>
      <p:pic>
        <p:nvPicPr>
          <p:cNvPr id="475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PROACTIVELY manage the operations, processes, platforms and people involved in an experimentation program to ensure predictable, sustainable growth and promotion of a test &amp; learn culture"/>
          <p:cNvSpPr txBox="1"/>
          <p:nvPr/>
        </p:nvSpPr>
        <p:spPr>
          <a:xfrm>
            <a:off x="1924163" y="4036302"/>
            <a:ext cx="20535673" cy="5643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u="sng"/>
              <a:t>PROACTIVELY</a:t>
            </a:r>
            <a:r>
              <a:t> manage the operations, processes, platforms and people involved in an experimentation program to ensure </a:t>
            </a:r>
            <a:r>
              <a:rPr u="sng"/>
              <a:t>predictable</a:t>
            </a:r>
            <a:r>
              <a:t>, </a:t>
            </a:r>
            <a:r>
              <a:rPr u="sng"/>
              <a:t>sustainable growth and promotion of a test &amp; learn culture</a:t>
            </a:r>
            <a:endParaRPr u="sng"/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u="sng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Not a project manager or CRO manager or specialist…"/>
          <p:cNvSpPr txBox="1"/>
          <p:nvPr/>
        </p:nvSpPr>
        <p:spPr>
          <a:xfrm>
            <a:off x="2140126" y="34979"/>
            <a:ext cx="20103748" cy="10278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u="sng"/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u="sng"/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u="sng"/>
              <a:t>Not a project manager or CRO manager or specialist</a:t>
            </a:r>
            <a:endParaRPr u="sng"/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br>
              <a:rPr u="sng"/>
            </a:br>
            <a:r>
              <a:rPr u="sng"/>
              <a:t>THEIR JOB IS TO</a:t>
            </a:r>
            <a:br>
              <a:rPr u="sng"/>
            </a:br>
            <a:r>
              <a:t>Keep everyone accountable</a:t>
            </a:r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Spot challenges &amp; bottlenecks</a:t>
            </a:r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Resource planning &amp; hiring</a:t>
            </a:r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Maintain and optimise processes</a:t>
            </a:r>
            <a:br/>
            <a:r>
              <a:t>Ensure quality control</a:t>
            </a:r>
          </a:p>
          <a:p>
            <a:pPr defTabSz="457200">
              <a:lnSpc>
                <a:spcPts val="8000"/>
              </a:lnSpc>
              <a:defRPr b="0" sz="5500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Be the liaison between the CRO team, various dept, and c-level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aso-home-press-thumb.jpg" descr="aso-home-press-thum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1097" y="-122899"/>
            <a:ext cx="26593901" cy="13961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WE’re AT THE CUSP OF  THE NEXT EVOLUTION OF CRO…"/>
          <p:cNvSpPr txBox="1"/>
          <p:nvPr>
            <p:ph type="title"/>
          </p:nvPr>
        </p:nvSpPr>
        <p:spPr>
          <a:xfrm>
            <a:off x="524764" y="1727339"/>
            <a:ext cx="23098866" cy="10069026"/>
          </a:xfrm>
          <a:prstGeom prst="rect">
            <a:avLst/>
          </a:prstGeom>
        </p:spPr>
        <p:txBody>
          <a:bodyPr/>
          <a:lstStyle/>
          <a:p>
            <a:pPr algn="ctr" defTabSz="336827">
              <a:lnSpc>
                <a:spcPct val="70000"/>
              </a:lnSpc>
              <a:spcBef>
                <a:spcPts val="1600"/>
              </a:spcBef>
              <a:defRPr sz="676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latin typeface="Futura"/>
                <a:ea typeface="Futura"/>
                <a:cs typeface="Futura"/>
                <a:sym typeface="Futura"/>
              </a:rPr>
              <a:t>WE’re AT THE CUSP OF </a:t>
            </a:r>
            <a:br>
              <a:rPr>
                <a:latin typeface="Futura"/>
                <a:ea typeface="Futura"/>
                <a:cs typeface="Futura"/>
                <a:sym typeface="Futura"/>
              </a:rPr>
            </a:br>
            <a:r>
              <a:t>THE NEXT EVOLUTION OF CRO</a:t>
            </a:r>
          </a:p>
          <a:p>
            <a:pPr algn="ctr" defTabSz="336827">
              <a:lnSpc>
                <a:spcPct val="70000"/>
              </a:lnSpc>
              <a:spcBef>
                <a:spcPts val="1600"/>
              </a:spcBef>
              <a:defRPr sz="676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</a:p>
          <a:p>
            <a:pPr algn="ctr" defTabSz="336827">
              <a:lnSpc>
                <a:spcPct val="70000"/>
              </a:lnSpc>
              <a:spcBef>
                <a:spcPts val="1600"/>
              </a:spcBef>
              <a:defRPr sz="676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ANd it </a:t>
            </a:r>
            <a:r>
              <a:rPr u="sng"/>
              <a:t>CANNOT BE SOLVED WITH </a:t>
            </a:r>
            <a:br>
              <a:rPr u="sng"/>
            </a:br>
            <a:r>
              <a:t>HACKs, shortcuts, Automation OR AI OR ML</a:t>
            </a:r>
          </a:p>
          <a:p>
            <a:pPr algn="ctr" defTabSz="336827">
              <a:lnSpc>
                <a:spcPct val="70000"/>
              </a:lnSpc>
              <a:spcBef>
                <a:spcPts val="1600"/>
              </a:spcBef>
              <a:defRPr sz="676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</a:p>
          <a:p>
            <a:pPr algn="ctr" defTabSz="336827">
              <a:lnSpc>
                <a:spcPct val="70000"/>
              </a:lnSpc>
              <a:spcBef>
                <a:spcPts val="1600"/>
              </a:spcBef>
              <a:defRPr sz="6765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t>WE HAVE TO ENSURE that we REMAIN relevant and an indispensable part of the organisation</a:t>
            </a:r>
          </a:p>
        </p:txBody>
      </p:sp>
      <p:pic>
        <p:nvPicPr>
          <p:cNvPr id="485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CONVERSION OPTIMIZATION IS BUSINESS TRANSFORMATION"/>
          <p:cNvSpPr txBox="1"/>
          <p:nvPr/>
        </p:nvSpPr>
        <p:spPr>
          <a:xfrm>
            <a:off x="542924" y="4480700"/>
            <a:ext cx="20301845" cy="26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476488">
              <a:lnSpc>
                <a:spcPct val="80000"/>
              </a:lnSpc>
              <a:spcBef>
                <a:spcPts val="2200"/>
              </a:spcBef>
              <a:defRPr b="0" cap="all" sz="841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CONVERSION OPTIMIZATION IS BUSINESS TRANSFORMATION</a:t>
            </a:r>
          </a:p>
        </p:txBody>
      </p:sp>
      <p:pic>
        <p:nvPicPr>
          <p:cNvPr id="490" name="maxresdefault.jpg" descr="maxres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333625" y="-1389477"/>
            <a:ext cx="28566883" cy="16068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ET THE DECK…"/>
          <p:cNvSpPr txBox="1"/>
          <p:nvPr>
            <p:ph type="title"/>
          </p:nvPr>
        </p:nvSpPr>
        <p:spPr>
          <a:xfrm>
            <a:off x="1705888" y="4835750"/>
            <a:ext cx="20972224" cy="6375808"/>
          </a:xfrm>
          <a:prstGeom prst="rect">
            <a:avLst/>
          </a:prstGeom>
        </p:spPr>
        <p:txBody>
          <a:bodyPr/>
          <a:lstStyle/>
          <a:p>
            <a:pPr algn="ctr" defTabSz="328612">
              <a:lnSpc>
                <a:spcPct val="70000"/>
              </a:lnSpc>
              <a:spcBef>
                <a:spcPts val="1500"/>
              </a:spcBef>
              <a:defRPr sz="568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</a:p>
          <a:p>
            <a:pPr algn="ctr" defTabSz="328612">
              <a:lnSpc>
                <a:spcPct val="70000"/>
              </a:lnSpc>
              <a:spcBef>
                <a:spcPts val="1500"/>
              </a:spcBef>
              <a:defRPr sz="56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GET THE DECK</a:t>
            </a:r>
          </a:p>
          <a:p>
            <a:pPr algn="ctr" defTabSz="328612">
              <a:lnSpc>
                <a:spcPct val="70000"/>
              </a:lnSpc>
              <a:spcBef>
                <a:spcPts val="1500"/>
              </a:spcBef>
              <a:defRPr sz="56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+ </a:t>
            </a:r>
          </a:p>
          <a:p>
            <a:pPr algn="ctr" defTabSz="328612">
              <a:lnSpc>
                <a:spcPct val="70000"/>
              </a:lnSpc>
              <a:spcBef>
                <a:spcPts val="1500"/>
              </a:spcBef>
              <a:defRPr sz="568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>
                <a:latin typeface="Futura Bold"/>
                <a:ea typeface="Futura Bold"/>
                <a:cs typeface="Futura Bold"/>
                <a:sym typeface="Futura Bold"/>
              </a:rPr>
              <a:t>FREE AUDIT &amp; STRATEGY SESSION</a:t>
            </a:r>
            <a:r>
              <a:t>: </a:t>
            </a:r>
            <a:br/>
            <a:br/>
            <a:r>
              <a:rPr i="1"/>
              <a:t>The PATH TO EXPERIMENTATION OPS:  transitioning from tactical to transformational</a:t>
            </a:r>
            <a:endParaRPr i="1"/>
          </a:p>
        </p:txBody>
      </p:sp>
      <p:pic>
        <p:nvPicPr>
          <p:cNvPr id="493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LINK: http://bit.ly/ddma-manuel"/>
          <p:cNvSpPr txBox="1"/>
          <p:nvPr/>
        </p:nvSpPr>
        <p:spPr>
          <a:xfrm>
            <a:off x="3511486" y="11566091"/>
            <a:ext cx="17361028" cy="147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pPr/>
            <a:r>
              <a:t>LINK: http://bit.ly/ddma-manuel</a:t>
            </a:r>
          </a:p>
        </p:txBody>
      </p:sp>
      <p:sp>
        <p:nvSpPr>
          <p:cNvPr id="495" name="WANT THE DECK &amp; SOME BONUSES?"/>
          <p:cNvSpPr txBox="1"/>
          <p:nvPr/>
        </p:nvSpPr>
        <p:spPr>
          <a:xfrm>
            <a:off x="1956441" y="-25538"/>
            <a:ext cx="19992901" cy="725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1531">
              <a:lnSpc>
                <a:spcPct val="70000"/>
              </a:lnSpc>
              <a:spcBef>
                <a:spcPts val="3900"/>
              </a:spcBef>
              <a:defRPr b="0" cap="all" sz="165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latin typeface="Futura"/>
                <a:ea typeface="Futura"/>
                <a:cs typeface="Futura"/>
                <a:sym typeface="Futura"/>
              </a:rPr>
              <a:t>WANT THE DECK &amp; SOME BONUSES?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16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I NOTICED SOME RECURRING SITUATIONS “HOW CAN I CONVINCE MY BOSS ABOUT THE ROI OF THE WORK I AM DOING”…"/>
          <p:cNvSpPr txBox="1"/>
          <p:nvPr/>
        </p:nvSpPr>
        <p:spPr>
          <a:xfrm>
            <a:off x="-1" y="8077200"/>
            <a:ext cx="24384001" cy="538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6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I NOTICED SOME RECURRING SITUATIONS</a:t>
            </a:r>
            <a:br/>
            <a:r>
              <a:rPr sz="4000"/>
              <a:t>“HOW CAN I CONVINCE MY BOSS ABOUT THE ROI OF THE WORK I AM DOING”</a:t>
            </a:r>
          </a:p>
          <a:p>
            <a:pPr>
              <a:defRPr b="0" sz="4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>
              <a:defRPr b="0" sz="4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“HOW CAN I GET BUY IN FROM MY MANAGEMENT/OTHER DEPARTMENTS”</a:t>
            </a:r>
          </a:p>
          <a:p>
            <a:pPr>
              <a:defRPr b="0" sz="4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>
              <a:defRPr b="0" sz="4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“I’M THE ONLY ONE TALKING ABOUT EXPERIMENTATION BUT NO ONE SEEMS TO CARE”</a:t>
            </a:r>
            <a:br/>
            <a:br/>
            <a:r>
              <a:t>“I CAN’T GET DEV RESOURCES” </a:t>
            </a:r>
          </a:p>
        </p:txBody>
      </p:sp>
      <p:pic>
        <p:nvPicPr>
          <p:cNvPr id="198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iphy.gif" descr="giphy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0156" y="-1997423"/>
            <a:ext cx="18603688" cy="10045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16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eelogoplain.png" descr="eelogopl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5550" y="12460982"/>
            <a:ext cx="530384" cy="90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webinar-visas-journey-to-a-culture-of-experimentation-1-638.jpg" descr="webinar-visas-journey-to-a-culture-of-experimentation-1-6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4778" y="848280"/>
            <a:ext cx="8102601" cy="455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ultivating-a-culture-of-experimentation-1-638.jpg" descr="cultivating-a-culture-of-experimentation-1-63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9997" y="4981138"/>
            <a:ext cx="8102601" cy="455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test-and-learn-featured-image-2.png" descr="test-and-learn-featured-image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0823" y="1286827"/>
            <a:ext cx="101600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ocial-Media-Images1.jpg" descr="Social-Media-Images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266668" y="5396964"/>
            <a:ext cx="9732555" cy="5085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optimize360-webinar-promo.jpg" descr="optimize360-webinar-promo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1897" y="8067437"/>
            <a:ext cx="9600566" cy="480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download (3).jpeg" descr="download (3)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84333" y="9844682"/>
            <a:ext cx="5312980" cy="3979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5"/>
      <p:bldP build="whole" bldLvl="1" animBg="1" rev="0" advAuto="0" spid="205" grpId="4"/>
      <p:bldP build="whole" bldLvl="1" animBg="1" rev="0" advAuto="0" spid="207" grpId="6"/>
      <p:bldP build="whole" bldLvl="1" animBg="1" rev="0" advAuto="0" spid="202" grpId="1"/>
      <p:bldP build="whole" bldLvl="1" animBg="1" rev="0" advAuto="0" spid="203" grpId="3"/>
      <p:bldP build="whole" bldLvl="1" animBg="1" rev="0" advAuto="0" spid="20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76F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buidingblocks.jpg" descr="buidingblocks.jpg"/>
          <p:cNvPicPr>
            <a:picLocks noChangeAspect="1"/>
          </p:cNvPicPr>
          <p:nvPr/>
        </p:nvPicPr>
        <p:blipFill>
          <a:blip r:embed="rId2">
            <a:alphaModFix amt="66301"/>
            <a:extLst/>
          </a:blip>
          <a:stretch>
            <a:fillRect/>
          </a:stretch>
        </p:blipFill>
        <p:spPr>
          <a:xfrm>
            <a:off x="-202988" y="-1607047"/>
            <a:ext cx="24789976" cy="1650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eelogoplain.png" descr="eelogo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15890" y="10590826"/>
            <a:ext cx="1430643" cy="244721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What does success look like?"/>
          <p:cNvSpPr txBox="1"/>
          <p:nvPr/>
        </p:nvSpPr>
        <p:spPr>
          <a:xfrm>
            <a:off x="504824" y="6461057"/>
            <a:ext cx="20301845" cy="704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>
            <a:lvl1pPr algn="l" defTabSz="821531">
              <a:lnSpc>
                <a:spcPct val="80000"/>
              </a:lnSpc>
              <a:spcBef>
                <a:spcPts val="3900"/>
              </a:spcBef>
              <a:defRPr b="0" cap="all" sz="145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What does success look like?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